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73" r:id="rId3"/>
    <p:sldId id="357" r:id="rId4"/>
    <p:sldId id="360" r:id="rId5"/>
    <p:sldId id="363" r:id="rId6"/>
    <p:sldId id="293" r:id="rId7"/>
    <p:sldId id="294" r:id="rId8"/>
    <p:sldId id="295" r:id="rId9"/>
    <p:sldId id="379" r:id="rId10"/>
    <p:sldId id="298" r:id="rId11"/>
    <p:sldId id="299" r:id="rId12"/>
    <p:sldId id="369" r:id="rId13"/>
    <p:sldId id="313" r:id="rId14"/>
    <p:sldId id="303" r:id="rId15"/>
    <p:sldId id="371" r:id="rId16"/>
    <p:sldId id="377" r:id="rId17"/>
    <p:sldId id="380" r:id="rId18"/>
    <p:sldId id="305" r:id="rId19"/>
    <p:sldId id="368" r:id="rId20"/>
    <p:sldId id="365" r:id="rId21"/>
    <p:sldId id="306" r:id="rId22"/>
    <p:sldId id="376" r:id="rId23"/>
    <p:sldId id="374" r:id="rId24"/>
    <p:sldId id="375" r:id="rId25"/>
    <p:sldId id="372" r:id="rId26"/>
    <p:sldId id="3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31" autoAdjust="0"/>
  </p:normalViewPr>
  <p:slideViewPr>
    <p:cSldViewPr>
      <p:cViewPr>
        <p:scale>
          <a:sx n="50" d="100"/>
          <a:sy n="50" d="100"/>
        </p:scale>
        <p:origin x="-1648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E4EED-A8FA-45F7-9543-152ED4DCB33A}" type="datetimeFigureOut">
              <a:rPr lang="en-US" smtClean="0"/>
              <a:t>5/29/14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75AFC-D4A8-45E6-9B48-B83A712A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5104-EA84-3E40-AD5A-C76A8F5AC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approach: pool data</a:t>
            </a:r>
            <a:r>
              <a:rPr lang="en-US" baseline="0" smtClean="0"/>
              <a:t>, </a:t>
            </a:r>
            <a:r>
              <a:rPr lang="en-US" baseline="0" smtClean="0"/>
              <a:t>hierarchical </a:t>
            </a:r>
            <a:r>
              <a:rPr lang="en-US" baseline="0" dirty="0" smtClean="0"/>
              <a:t>model, </a:t>
            </a:r>
            <a:r>
              <a:rPr lang="en-US" baseline="0" smtClean="0"/>
              <a:t>compare </a:t>
            </a:r>
            <a:r>
              <a:rPr lang="en-US" baseline="0" smtClean="0"/>
              <a:t>predictors, diachronically recent changes,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75AFC-D4A8-45E6-9B48-B83A712AD5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6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5104-EA84-3E40-AD5A-C76A8F5AC0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75AFC-D4A8-45E6-9B48-B83A712AD5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29BE-C462-8949-94E1-94B21DE2C1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Pool data from multiple languages</a:t>
            </a:r>
          </a:p>
          <a:p>
            <a:r>
              <a:rPr lang="en-US" dirty="0" smtClean="0"/>
              <a:t>Assess diachronically recent changes</a:t>
            </a:r>
          </a:p>
          <a:p>
            <a:r>
              <a:rPr lang="en-US" dirty="0" smtClean="0"/>
              <a:t>Pooled analysis (hierarchical model)</a:t>
            </a:r>
            <a:r>
              <a:rPr lang="en-US" baseline="0" dirty="0" smtClean="0"/>
              <a:t> to compare a r</a:t>
            </a:r>
            <a:r>
              <a:rPr lang="en-US" dirty="0" smtClean="0"/>
              <a:t>ange of predictor variables (lexical &amp; phoneme-level)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75AFC-D4A8-45E6-9B48-B83A712AD5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3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9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7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7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0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7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0BE00-85C0-41BE-B55E-1781E2ECBC41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49DE-79A9-47D3-85B1-63667014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892175"/>
            <a:ext cx="798867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Lexical functional load predicts the direction of phoneme system change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2438400"/>
            <a:ext cx="6400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solidFill>
                  <a:srgbClr val="FF0000"/>
                </a:solidFill>
              </a:rPr>
              <a:t>SCIHS Berkeley 2014</a:t>
            </a:r>
          </a:p>
          <a:p>
            <a:endParaRPr lang="en-US" b="1" dirty="0" smtClean="0"/>
          </a:p>
          <a:p>
            <a:r>
              <a:rPr lang="en-US" b="1" dirty="0" smtClean="0"/>
              <a:t>Andrew Wedel </a:t>
            </a:r>
          </a:p>
          <a:p>
            <a:r>
              <a:rPr lang="en-US" i="1" dirty="0" smtClean="0"/>
              <a:t>University of Arizona</a:t>
            </a:r>
          </a:p>
          <a:p>
            <a:r>
              <a:rPr lang="en-US" b="1" dirty="0" smtClean="0"/>
              <a:t>Scott Jackson</a:t>
            </a:r>
          </a:p>
          <a:p>
            <a:r>
              <a:rPr lang="en-US" i="1" dirty="0" smtClean="0"/>
              <a:t>University of Maryland</a:t>
            </a:r>
          </a:p>
          <a:p>
            <a:r>
              <a:rPr lang="en-US" b="1" dirty="0" smtClean="0"/>
              <a:t>Abby Kaplan</a:t>
            </a:r>
          </a:p>
          <a:p>
            <a:r>
              <a:rPr lang="en-US" i="1" dirty="0" smtClean="0"/>
              <a:t>University of Utah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429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3" y="914400"/>
            <a:ext cx="87471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changes that might index </a:t>
            </a:r>
            <a:r>
              <a:rPr lang="en-US" i="1" dirty="0" smtClean="0"/>
              <a:t>avoidance</a:t>
            </a:r>
            <a:r>
              <a:rPr lang="en-US" dirty="0" smtClean="0"/>
              <a:t> of merger? </a:t>
            </a:r>
            <a:br>
              <a:rPr lang="en-US" dirty="0" smtClean="0"/>
            </a:br>
            <a:r>
              <a:rPr lang="en-US" sz="2700" dirty="0" smtClean="0"/>
              <a:t>With Scott Jackson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Phoneme Shift: </a:t>
            </a:r>
            <a:r>
              <a:rPr lang="en-US" dirty="0" smtClean="0"/>
              <a:t>concerted shift of a phoneme pair in the same dimensional space.</a:t>
            </a:r>
          </a:p>
          <a:p>
            <a:r>
              <a:rPr lang="en-US" dirty="0">
                <a:solidFill>
                  <a:srgbClr val="FF0000"/>
                </a:solidFill>
              </a:rPr>
              <a:t>Phoneme Split: </a:t>
            </a:r>
            <a:r>
              <a:rPr lang="en-US" dirty="0"/>
              <a:t>merger of a contrast associated with enhancement of an associated contrast in a different dimension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5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What do </a:t>
            </a:r>
            <a:r>
              <a:rPr lang="en-US" sz="3800" dirty="0" smtClean="0">
                <a:solidFill>
                  <a:srgbClr val="E46C0A"/>
                </a:solidFill>
              </a:rPr>
              <a:t>shifts</a:t>
            </a:r>
            <a:r>
              <a:rPr lang="en-US" sz="3800" dirty="0" smtClean="0"/>
              <a:t> and </a:t>
            </a:r>
            <a:r>
              <a:rPr lang="en-US" sz="3800" dirty="0" smtClean="0">
                <a:solidFill>
                  <a:srgbClr val="E46C0A"/>
                </a:solidFill>
              </a:rPr>
              <a:t>splits</a:t>
            </a:r>
            <a:r>
              <a:rPr lang="en-US" sz="3800" dirty="0" smtClean="0"/>
              <a:t> have in common?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86" y="1951037"/>
            <a:ext cx="892781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sound change that threatens a cue to </a:t>
            </a:r>
            <a:r>
              <a:rPr lang="en-US" i="1" dirty="0" smtClean="0"/>
              <a:t>lexical</a:t>
            </a:r>
            <a:r>
              <a:rPr lang="en-US" dirty="0" smtClean="0"/>
              <a:t> identity is compensated by some other change.</a:t>
            </a:r>
          </a:p>
          <a:p>
            <a:pPr lvl="1"/>
            <a:r>
              <a:rPr lang="en-US" dirty="0" smtClean="0"/>
              <a:t>Note: shifts and splits do not share the same effect on the </a:t>
            </a:r>
            <a:r>
              <a:rPr lang="en-US" i="1" dirty="0" smtClean="0"/>
              <a:t>phoneme</a:t>
            </a:r>
            <a:r>
              <a:rPr lang="en-US" dirty="0" smtClean="0"/>
              <a:t> inventory. </a:t>
            </a:r>
          </a:p>
          <a:p>
            <a:pPr lvl="2"/>
            <a:r>
              <a:rPr lang="en-US" dirty="0" smtClean="0"/>
              <a:t>A shift leaves the phoneme inventory unchanged</a:t>
            </a:r>
          </a:p>
          <a:p>
            <a:pPr lvl="2"/>
            <a:r>
              <a:rPr lang="en-US" dirty="0" smtClean="0"/>
              <a:t>A split merges one phonemic contrast, while creating a new one. </a:t>
            </a:r>
          </a:p>
        </p:txBody>
      </p:sp>
    </p:spTree>
    <p:extLst>
      <p:ext uri="{BB962C8B-B14F-4D97-AF65-F5344CB8AC3E}">
        <p14:creationId xmlns:p14="http://schemas.microsoft.com/office/powerpoint/2010/main" val="53791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ergedSplitShifte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13" r="-63813"/>
          <a:stretch>
            <a:fillRect/>
          </a:stretch>
        </p:blipFill>
        <p:spPr>
          <a:xfrm>
            <a:off x="-1219200" y="947170"/>
            <a:ext cx="11171236" cy="5834630"/>
          </a:xfrm>
        </p:spPr>
      </p:pic>
      <p:sp>
        <p:nvSpPr>
          <p:cNvPr id="3" name="Oval 2"/>
          <p:cNvSpPr/>
          <p:nvPr/>
        </p:nvSpPr>
        <p:spPr>
          <a:xfrm>
            <a:off x="4461527" y="2576829"/>
            <a:ext cx="2116668" cy="1676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29531" y="4185494"/>
            <a:ext cx="1676400" cy="225213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662" y="508615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phoneme mergers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7353" y="318962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phoneme splits/shifts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7570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Mergers, Shifts, Splits versus No reported 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854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/>
              <a:t>Predicting direction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Given a phoneme-inventory change, was it </a:t>
            </a:r>
          </a:p>
          <a:p>
            <a:pPr lvl="1"/>
            <a:r>
              <a:rPr lang="en-US" dirty="0" smtClean="0"/>
              <a:t>a change that reduces lexical contrast?</a:t>
            </a:r>
          </a:p>
          <a:p>
            <a:pPr lvl="2"/>
            <a:r>
              <a:rPr lang="en-US" dirty="0" smtClean="0"/>
              <a:t>a merger</a:t>
            </a:r>
          </a:p>
          <a:p>
            <a:pPr lvl="1"/>
            <a:r>
              <a:rPr lang="en-US" dirty="0" smtClean="0"/>
              <a:t>a change that preserves lexical contrast?</a:t>
            </a:r>
          </a:p>
          <a:p>
            <a:pPr lvl="2"/>
            <a:r>
              <a:rPr lang="en-US" dirty="0" smtClean="0"/>
              <a:t>a shift or a split</a:t>
            </a:r>
          </a:p>
        </p:txBody>
      </p:sp>
    </p:spTree>
    <p:extLst>
      <p:ext uri="{BB962C8B-B14F-4D97-AF65-F5344CB8AC3E}">
        <p14:creationId xmlns:p14="http://schemas.microsoft.com/office/powerpoint/2010/main" val="347930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26043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YES: Given a change, median MP count predicts change type with over 80% accuracy</a:t>
            </a:r>
            <a:endParaRPr lang="en-US" sz="3200" dirty="0"/>
          </a:p>
        </p:txBody>
      </p:sp>
      <p:pic>
        <p:nvPicPr>
          <p:cNvPr id="4" name="Content Placeholder 3" descr="tippingPoint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4" r="-11634"/>
          <a:stretch>
            <a:fillRect/>
          </a:stretch>
        </p:blipFill>
        <p:spPr>
          <a:xfrm>
            <a:off x="457200" y="2051605"/>
            <a:ext cx="86868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2743200" y="6260068"/>
            <a:ext cx="29931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log minimal lemma pair count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3880405"/>
            <a:ext cx="15621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erger</a:t>
            </a:r>
          </a:p>
          <a:p>
            <a:r>
              <a:rPr lang="en-US" dirty="0" smtClean="0"/>
              <a:t>Shift/Split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587273"/>
            <a:ext cx="11557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5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dirty="0" smtClean="0"/>
              <a:t>Individual datasets</a:t>
            </a:r>
            <a:endParaRPr lang="en-US" dirty="0"/>
          </a:p>
        </p:txBody>
      </p:sp>
      <p:pic>
        <p:nvPicPr>
          <p:cNvPr id="4" name="Content Placeholder 3" descr="merge_nomerge_bylanguag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>
            <a:off x="457200" y="20272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9112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/>
          <a:p>
            <a:r>
              <a:rPr lang="en-US" dirty="0" smtClean="0"/>
              <a:t>Predicting change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55837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Is sound change predicted by minimal pair count?  </a:t>
            </a:r>
          </a:p>
          <a:p>
            <a:pPr lvl="1"/>
            <a:r>
              <a:rPr lang="en-US" dirty="0" smtClean="0"/>
              <a:t>Group all change-types together and compare to the set of phoneme pairs for which no change is reported.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Not obviously: </a:t>
            </a:r>
            <a:r>
              <a:rPr lang="en-US" sz="2800" dirty="0" smtClean="0"/>
              <a:t>Distribution of MP counts does not differ </a:t>
            </a:r>
            <a:br>
              <a:rPr lang="en-US" sz="2800" dirty="0" smtClean="0"/>
            </a:br>
            <a:r>
              <a:rPr lang="en-US" sz="2800" dirty="0" smtClean="0"/>
              <a:t>between the change </a:t>
            </a:r>
            <a:r>
              <a:rPr lang="en-US" sz="2800" dirty="0" err="1" smtClean="0"/>
              <a:t>vs</a:t>
            </a:r>
            <a:r>
              <a:rPr lang="en-US" sz="2800" dirty="0" smtClean="0"/>
              <a:t> no-change </a:t>
            </a:r>
            <a:r>
              <a:rPr lang="en-US" sz="2800" dirty="0"/>
              <a:t>group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K-S </a:t>
            </a:r>
            <a:r>
              <a:rPr lang="en-US" sz="2800" dirty="0" smtClean="0"/>
              <a:t>test, </a:t>
            </a:r>
            <a:r>
              <a:rPr lang="en-US" sz="2800" dirty="0"/>
              <a:t>p &gt; .</a:t>
            </a:r>
            <a:r>
              <a:rPr lang="en-US" sz="2800" dirty="0" smtClean="0"/>
              <a:t>60)</a:t>
            </a:r>
            <a:endParaRPr lang="en-US" sz="2800" dirty="0"/>
          </a:p>
        </p:txBody>
      </p:sp>
      <p:pic>
        <p:nvPicPr>
          <p:cNvPr id="4" name="Content Placeholder 3" descr="change_vs_nochang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2" r="-22732"/>
          <a:stretch>
            <a:fillRect/>
          </a:stretch>
        </p:blipFill>
        <p:spPr>
          <a:xfrm>
            <a:off x="457200" y="21796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0592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specific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5090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The distribution of a phonological contrast across the lexicon strongly influences the trajectory of change in that phonological contrast. </a:t>
            </a:r>
          </a:p>
          <a:p>
            <a:pPr lvl="1"/>
            <a:r>
              <a:rPr lang="en-US" dirty="0" smtClean="0"/>
              <a:t>Within-category minimal lemma pairs are most closely associated with this effect. </a:t>
            </a:r>
          </a:p>
          <a:p>
            <a:pPr lvl="1"/>
            <a:r>
              <a:rPr lang="en-US" dirty="0" smtClean="0"/>
              <a:t>Lemma </a:t>
            </a:r>
            <a:r>
              <a:rPr lang="en-US" dirty="0" smtClean="0"/>
              <a:t>frequency does not appear to be </a:t>
            </a:r>
            <a:r>
              <a:rPr lang="en-US" dirty="0" smtClean="0"/>
              <a:t>a strong </a:t>
            </a:r>
            <a:r>
              <a:rPr lang="en-US" dirty="0" smtClean="0"/>
              <a:t>factor.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2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Opportunities and pitfalls with </a:t>
            </a:r>
            <a:br>
              <a:rPr lang="en-US" sz="3600" dirty="0" smtClean="0"/>
            </a:br>
            <a:r>
              <a:rPr lang="en-US" sz="3600" dirty="0" smtClean="0"/>
              <a:t>Variationist</a:t>
            </a:r>
            <a:r>
              <a:rPr lang="en-US" sz="3600" dirty="0"/>
              <a:t>/Usage Based/</a:t>
            </a:r>
            <a:r>
              <a:rPr lang="en-US" sz="3600" dirty="0" smtClean="0"/>
              <a:t>Evolutionary (VUE) models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2941637"/>
            <a:ext cx="8229600" cy="4525963"/>
          </a:xfrm>
        </p:spPr>
        <p:txBody>
          <a:bodyPr/>
          <a:lstStyle/>
          <a:p>
            <a:r>
              <a:rPr lang="en-US" dirty="0" smtClean="0"/>
              <a:t>Exciting explanatory power</a:t>
            </a:r>
          </a:p>
          <a:p>
            <a:r>
              <a:rPr lang="en-US" dirty="0" smtClean="0"/>
              <a:t>Hypothesis testing is non-trivial</a:t>
            </a:r>
          </a:p>
          <a:p>
            <a:pPr lvl="1"/>
            <a:r>
              <a:rPr lang="en-US" dirty="0"/>
              <a:t>cf. hypotheses in the evolution of species and        ‘just-so’ </a:t>
            </a:r>
            <a:r>
              <a:rPr lang="en-US" dirty="0" smtClean="0"/>
              <a:t>stories</a:t>
            </a:r>
          </a:p>
          <a:p>
            <a:r>
              <a:rPr lang="en-US" dirty="0" smtClean="0"/>
              <a:t>Need good model systems</a:t>
            </a:r>
          </a:p>
          <a:p>
            <a:pPr lvl="1"/>
            <a:r>
              <a:rPr lang="en-US" dirty="0"/>
              <a:t>look for particular contexts in which hypotheses are maximally </a:t>
            </a:r>
            <a:r>
              <a:rPr lang="en-US" dirty="0" smtClean="0"/>
              <a:t>distinct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1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67" y="609600"/>
            <a:ext cx="852107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Phoneme inventories change over time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5164-CA6B-B948-87A2-3E97D097B154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51567"/>
              </p:ext>
            </p:extLst>
          </p:nvPr>
        </p:nvGraphicFramePr>
        <p:xfrm>
          <a:off x="622167" y="1884347"/>
          <a:ext cx="7940042" cy="430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3" imgW="8369300" imgH="4787900" progId="Word.Document.8">
                  <p:embed/>
                </p:oleObj>
              </mc:Choice>
              <mc:Fallback>
                <p:oleObj name="Document" r:id="rId3" imgW="8369300" imgH="4787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67" y="1884347"/>
                        <a:ext cx="7940042" cy="4309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8"/>
          <p:cNvGrpSpPr/>
          <p:nvPr/>
        </p:nvGrpSpPr>
        <p:grpSpPr>
          <a:xfrm>
            <a:off x="2946899" y="2931575"/>
            <a:ext cx="672623" cy="657287"/>
            <a:chOff x="2692899" y="3411789"/>
            <a:chExt cx="672623" cy="657287"/>
          </a:xfrm>
        </p:grpSpPr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2578167" y="3526521"/>
              <a:ext cx="627279" cy="39781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852975" y="3556529"/>
              <a:ext cx="627279" cy="39781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9"/>
          <p:cNvGrpSpPr/>
          <p:nvPr/>
        </p:nvGrpSpPr>
        <p:grpSpPr>
          <a:xfrm>
            <a:off x="2319576" y="3894854"/>
            <a:ext cx="871531" cy="263231"/>
            <a:chOff x="2065576" y="4375068"/>
            <a:chExt cx="871531" cy="263231"/>
          </a:xfrm>
        </p:grpSpPr>
        <p:sp>
          <p:nvSpPr>
            <p:cNvPr id="55" name="Freeform 54"/>
            <p:cNvSpPr/>
            <p:nvPr/>
          </p:nvSpPr>
          <p:spPr>
            <a:xfrm>
              <a:off x="2065576" y="4390957"/>
              <a:ext cx="566121" cy="247342"/>
            </a:xfrm>
            <a:custGeom>
              <a:avLst/>
              <a:gdLst>
                <a:gd name="connsiteX0" fmla="*/ 566121 w 566121"/>
                <a:gd name="connsiteY0" fmla="*/ 15300 h 247342"/>
                <a:gd name="connsiteX1" fmla="*/ 244809 w 566121"/>
                <a:gd name="connsiteY1" fmla="*/ 244792 h 247342"/>
                <a:gd name="connsiteX2" fmla="*/ 0 w 566121"/>
                <a:gd name="connsiteY2" fmla="*/ 0 h 247342"/>
                <a:gd name="connsiteX3" fmla="*/ 0 w 566121"/>
                <a:gd name="connsiteY3" fmla="*/ 0 h 247342"/>
                <a:gd name="connsiteX4" fmla="*/ 0 w 566121"/>
                <a:gd name="connsiteY4" fmla="*/ 0 h 24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21" h="247342">
                  <a:moveTo>
                    <a:pt x="566121" y="15300"/>
                  </a:moveTo>
                  <a:cubicBezTo>
                    <a:pt x="452641" y="131321"/>
                    <a:pt x="339162" y="247342"/>
                    <a:pt x="244809" y="244792"/>
                  </a:cubicBezTo>
                  <a:cubicBezTo>
                    <a:pt x="150456" y="242242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370986" y="4375068"/>
              <a:ext cx="566121" cy="247342"/>
            </a:xfrm>
            <a:custGeom>
              <a:avLst/>
              <a:gdLst>
                <a:gd name="connsiteX0" fmla="*/ 566121 w 566121"/>
                <a:gd name="connsiteY0" fmla="*/ 15300 h 247342"/>
                <a:gd name="connsiteX1" fmla="*/ 244809 w 566121"/>
                <a:gd name="connsiteY1" fmla="*/ 244792 h 247342"/>
                <a:gd name="connsiteX2" fmla="*/ 0 w 566121"/>
                <a:gd name="connsiteY2" fmla="*/ 0 h 247342"/>
                <a:gd name="connsiteX3" fmla="*/ 0 w 566121"/>
                <a:gd name="connsiteY3" fmla="*/ 0 h 247342"/>
                <a:gd name="connsiteX4" fmla="*/ 0 w 566121"/>
                <a:gd name="connsiteY4" fmla="*/ 0 h 24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21" h="247342">
                  <a:moveTo>
                    <a:pt x="566121" y="15300"/>
                  </a:moveTo>
                  <a:cubicBezTo>
                    <a:pt x="452641" y="131321"/>
                    <a:pt x="339162" y="247342"/>
                    <a:pt x="244809" y="244792"/>
                  </a:cubicBezTo>
                  <a:cubicBezTo>
                    <a:pt x="150456" y="242242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0"/>
          <p:cNvGrpSpPr/>
          <p:nvPr/>
        </p:nvGrpSpPr>
        <p:grpSpPr>
          <a:xfrm flipH="1">
            <a:off x="2885103" y="3878965"/>
            <a:ext cx="871531" cy="263231"/>
            <a:chOff x="2217976" y="4802850"/>
            <a:chExt cx="871531" cy="263231"/>
          </a:xfrm>
        </p:grpSpPr>
        <p:sp>
          <p:nvSpPr>
            <p:cNvPr id="57" name="Freeform 56"/>
            <p:cNvSpPr/>
            <p:nvPr/>
          </p:nvSpPr>
          <p:spPr>
            <a:xfrm>
              <a:off x="2217976" y="4818739"/>
              <a:ext cx="566121" cy="247342"/>
            </a:xfrm>
            <a:custGeom>
              <a:avLst/>
              <a:gdLst>
                <a:gd name="connsiteX0" fmla="*/ 566121 w 566121"/>
                <a:gd name="connsiteY0" fmla="*/ 15300 h 247342"/>
                <a:gd name="connsiteX1" fmla="*/ 244809 w 566121"/>
                <a:gd name="connsiteY1" fmla="*/ 244792 h 247342"/>
                <a:gd name="connsiteX2" fmla="*/ 0 w 566121"/>
                <a:gd name="connsiteY2" fmla="*/ 0 h 247342"/>
                <a:gd name="connsiteX3" fmla="*/ 0 w 566121"/>
                <a:gd name="connsiteY3" fmla="*/ 0 h 247342"/>
                <a:gd name="connsiteX4" fmla="*/ 0 w 566121"/>
                <a:gd name="connsiteY4" fmla="*/ 0 h 24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21" h="247342">
                  <a:moveTo>
                    <a:pt x="566121" y="15300"/>
                  </a:moveTo>
                  <a:cubicBezTo>
                    <a:pt x="452641" y="131321"/>
                    <a:pt x="339162" y="247342"/>
                    <a:pt x="244809" y="244792"/>
                  </a:cubicBezTo>
                  <a:cubicBezTo>
                    <a:pt x="150456" y="242242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523386" y="4802850"/>
              <a:ext cx="566121" cy="247342"/>
            </a:xfrm>
            <a:custGeom>
              <a:avLst/>
              <a:gdLst>
                <a:gd name="connsiteX0" fmla="*/ 566121 w 566121"/>
                <a:gd name="connsiteY0" fmla="*/ 15300 h 247342"/>
                <a:gd name="connsiteX1" fmla="*/ 244809 w 566121"/>
                <a:gd name="connsiteY1" fmla="*/ 244792 h 247342"/>
                <a:gd name="connsiteX2" fmla="*/ 0 w 566121"/>
                <a:gd name="connsiteY2" fmla="*/ 0 h 247342"/>
                <a:gd name="connsiteX3" fmla="*/ 0 w 566121"/>
                <a:gd name="connsiteY3" fmla="*/ 0 h 247342"/>
                <a:gd name="connsiteX4" fmla="*/ 0 w 566121"/>
                <a:gd name="connsiteY4" fmla="*/ 0 h 24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21" h="247342">
                  <a:moveTo>
                    <a:pt x="566121" y="15300"/>
                  </a:moveTo>
                  <a:cubicBezTo>
                    <a:pt x="452641" y="131321"/>
                    <a:pt x="339162" y="247342"/>
                    <a:pt x="244809" y="244792"/>
                  </a:cubicBezTo>
                  <a:cubicBezTo>
                    <a:pt x="150456" y="242242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24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Lexicon-Phonology Interaction</a:t>
            </a:r>
            <a:br>
              <a:rPr lang="en-US" dirty="0" smtClean="0"/>
            </a:br>
            <a:r>
              <a:rPr lang="en-US" dirty="0" smtClean="0"/>
              <a:t>is a </a:t>
            </a:r>
            <a:r>
              <a:rPr lang="en-US" dirty="0"/>
              <a:t>model model system…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mapping between </a:t>
            </a:r>
            <a:r>
              <a:rPr lang="en-US" dirty="0" smtClean="0"/>
              <a:t>phoneme sequences </a:t>
            </a:r>
            <a:r>
              <a:rPr lang="en-US" dirty="0"/>
              <a:t>and lexical </a:t>
            </a:r>
            <a:r>
              <a:rPr lang="en-US" dirty="0" smtClean="0"/>
              <a:t>categories in </a:t>
            </a:r>
            <a:r>
              <a:rPr lang="en-US" dirty="0"/>
              <a:t>a language is relatively </a:t>
            </a:r>
            <a:r>
              <a:rPr lang="en-US" dirty="0" smtClean="0"/>
              <a:t>unconstrained.</a:t>
            </a:r>
          </a:p>
          <a:p>
            <a:pPr lvl="1"/>
            <a:r>
              <a:rPr lang="en-US" dirty="0" smtClean="0"/>
              <a:t>Both generative and VUE models agree here.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Both </a:t>
            </a:r>
            <a:r>
              <a:rPr lang="en-US" dirty="0"/>
              <a:t>lexical and phoneme-level measures are relatively easy to obtain.</a:t>
            </a:r>
          </a:p>
          <a:p>
            <a:endParaRPr lang="en-US" dirty="0">
              <a:sym typeface="Wingdings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123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Thanks to:</a:t>
            </a:r>
          </a:p>
          <a:p>
            <a:pPr marL="0" indent="0">
              <a:buNone/>
            </a:pPr>
            <a:r>
              <a:rPr lang="en-US" dirty="0" smtClean="0"/>
              <a:t>Scott Jackson</a:t>
            </a:r>
          </a:p>
          <a:p>
            <a:pPr marL="0" indent="0">
              <a:buNone/>
            </a:pPr>
            <a:r>
              <a:rPr lang="en-US" dirty="0" smtClean="0"/>
              <a:t>Abby Kaplan</a:t>
            </a:r>
          </a:p>
          <a:p>
            <a:pPr marL="0" indent="0">
              <a:buNone/>
            </a:pPr>
            <a:r>
              <a:rPr lang="en-US" dirty="0" smtClean="0"/>
              <a:t>Ben Martin</a:t>
            </a:r>
          </a:p>
          <a:p>
            <a:pPr marL="0" indent="0">
              <a:buNone/>
            </a:pPr>
            <a:r>
              <a:rPr lang="en-US" dirty="0" smtClean="0"/>
              <a:t>Adam Ussishkin</a:t>
            </a:r>
          </a:p>
          <a:p>
            <a:pPr marL="0" indent="0">
              <a:buNone/>
            </a:pPr>
            <a:r>
              <a:rPr lang="en-US" dirty="0" smtClean="0"/>
              <a:t>Bodo Winter</a:t>
            </a:r>
          </a:p>
        </p:txBody>
      </p:sp>
    </p:spTree>
    <p:extLst>
      <p:ext uri="{BB962C8B-B14F-4D97-AF65-F5344CB8AC3E}">
        <p14:creationId xmlns:p14="http://schemas.microsoft.com/office/powerpoint/2010/main" val="256247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5164-CA6B-B948-87A2-3E97D097B154}" type="slidenum">
              <a:rPr lang="en-US"/>
              <a:pPr/>
              <a:t>22</a:t>
            </a:fld>
            <a:endParaRPr lang="en-US"/>
          </a:p>
        </p:txBody>
      </p:sp>
      <p:pic>
        <p:nvPicPr>
          <p:cNvPr id="9" name="Content Placeholder 8" descr="RankedMinPair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742" r="-4742"/>
          <a:stretch>
            <a:fillRect/>
          </a:stretch>
        </p:blipFill>
        <p:spPr>
          <a:xfrm>
            <a:off x="254000" y="926571"/>
            <a:ext cx="8686800" cy="4970110"/>
          </a:xfrm>
        </p:spPr>
      </p:pic>
      <p:grpSp>
        <p:nvGrpSpPr>
          <p:cNvPr id="3" name="Group 2"/>
          <p:cNvGrpSpPr/>
          <p:nvPr/>
        </p:nvGrpSpPr>
        <p:grpSpPr>
          <a:xfrm>
            <a:off x="1439332" y="4063997"/>
            <a:ext cx="4910668" cy="369332"/>
            <a:chOff x="1439332" y="4063997"/>
            <a:chExt cx="4910668" cy="3693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439332" y="4402661"/>
              <a:ext cx="4910668" cy="30668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01332" y="4063997"/>
              <a:ext cx="3135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Attested mergers in the dataset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0" y="5987018"/>
            <a:ext cx="500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 of phoneme-pairs by number of minimal pairs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02119" y="3736793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minimal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0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of Shifts/Splits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Shifts</a:t>
            </a:r>
          </a:p>
          <a:p>
            <a:pPr lvl="1"/>
            <a:r>
              <a:rPr lang="en-US" dirty="0" smtClean="0"/>
              <a:t>Spanish voiced/voiceless stop pairs</a:t>
            </a:r>
          </a:p>
          <a:p>
            <a:pPr lvl="2"/>
            <a:r>
              <a:rPr lang="en-US" dirty="0" smtClean="0"/>
              <a:t>Lewis 2000</a:t>
            </a:r>
          </a:p>
          <a:p>
            <a:pPr lvl="1"/>
            <a:r>
              <a:rPr lang="en-US" dirty="0" smtClean="0"/>
              <a:t>American English vowel shifts: Northern cities, Southern Shift</a:t>
            </a:r>
          </a:p>
          <a:p>
            <a:pPr lvl="2"/>
            <a:r>
              <a:rPr lang="en-US" dirty="0" smtClean="0"/>
              <a:t>Labov et al. 2006</a:t>
            </a:r>
          </a:p>
          <a:p>
            <a:pPr lvl="1"/>
            <a:r>
              <a:rPr lang="en-US" dirty="0" smtClean="0"/>
              <a:t>NZ English front vowel shifts</a:t>
            </a:r>
          </a:p>
          <a:p>
            <a:pPr lvl="2"/>
            <a:r>
              <a:rPr lang="en-US" dirty="0" smtClean="0"/>
              <a:t>Hay, </a:t>
            </a:r>
            <a:r>
              <a:rPr lang="en-US" dirty="0" err="1" smtClean="0"/>
              <a:t>Macglagan</a:t>
            </a:r>
            <a:r>
              <a:rPr lang="en-US" dirty="0" smtClean="0"/>
              <a:t>, &amp; Gordon 2008</a:t>
            </a:r>
          </a:p>
          <a:p>
            <a:pPr lvl="1"/>
            <a:r>
              <a:rPr lang="en-US" dirty="0" smtClean="0"/>
              <a:t>Polder Dutch diphthongs</a:t>
            </a:r>
          </a:p>
          <a:p>
            <a:pPr lvl="2"/>
            <a:r>
              <a:rPr lang="en-US" dirty="0" smtClean="0"/>
              <a:t>Jacobi 2009</a:t>
            </a:r>
          </a:p>
          <a:p>
            <a:pPr lvl="1"/>
            <a:r>
              <a:rPr lang="en-US" dirty="0" smtClean="0"/>
              <a:t>Canadian French vowel shift</a:t>
            </a:r>
          </a:p>
          <a:p>
            <a:pPr lvl="2"/>
            <a:r>
              <a:rPr lang="en-US" dirty="0" smtClean="0"/>
              <a:t>Walker 1983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3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of Shifts/Splits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Splits</a:t>
            </a:r>
          </a:p>
          <a:p>
            <a:pPr lvl="1"/>
            <a:r>
              <a:rPr lang="en-US" sz="2200" dirty="0" smtClean="0"/>
              <a:t>Pittsburgh /</a:t>
            </a:r>
            <a:r>
              <a:rPr lang="en-US" sz="2200" dirty="0" err="1" smtClean="0"/>
              <a:t>ɑʊ</a:t>
            </a:r>
            <a:r>
              <a:rPr lang="en-US" sz="2200" dirty="0" smtClean="0"/>
              <a:t> ~ </a:t>
            </a:r>
            <a:r>
              <a:rPr lang="en-US" sz="2200" dirty="0" err="1" smtClean="0"/>
              <a:t>ʌ</a:t>
            </a:r>
            <a:r>
              <a:rPr lang="en-US" sz="2200" dirty="0" smtClean="0"/>
              <a:t>/, Inland North /e ~ </a:t>
            </a:r>
            <a:r>
              <a:rPr lang="en-US" sz="2200" dirty="0" err="1" smtClean="0"/>
              <a:t>ɑ</a:t>
            </a:r>
            <a:r>
              <a:rPr lang="en-US" sz="2200" dirty="0" smtClean="0"/>
              <a:t>/ </a:t>
            </a:r>
            <a:r>
              <a:rPr lang="en-US" sz="2200" dirty="0" smtClean="0">
                <a:sym typeface="Wingdings"/>
              </a:rPr>
              <a:t> vowel length</a:t>
            </a:r>
            <a:endParaRPr lang="en-US" sz="2200" dirty="0" smtClean="0"/>
          </a:p>
          <a:p>
            <a:pPr lvl="2"/>
            <a:r>
              <a:rPr lang="en-US" sz="2200" dirty="0" smtClean="0"/>
              <a:t>Labov et al, 2006</a:t>
            </a:r>
          </a:p>
          <a:p>
            <a:pPr lvl="1"/>
            <a:r>
              <a:rPr lang="en-US" sz="2200" dirty="0" smtClean="0"/>
              <a:t>English coda obstruent devoicing </a:t>
            </a:r>
            <a:r>
              <a:rPr lang="en-US" sz="2200" dirty="0" smtClean="0">
                <a:sym typeface="Wingdings"/>
              </a:rPr>
              <a:t> vowel length</a:t>
            </a:r>
          </a:p>
          <a:p>
            <a:pPr lvl="2"/>
            <a:r>
              <a:rPr lang="en-US" sz="2200" dirty="0" err="1" smtClean="0"/>
              <a:t>Purnell</a:t>
            </a:r>
            <a:r>
              <a:rPr lang="en-US" sz="2200" dirty="0" smtClean="0"/>
              <a:t> et al. 2005</a:t>
            </a:r>
          </a:p>
          <a:p>
            <a:pPr lvl="1"/>
            <a:r>
              <a:rPr lang="en-US" sz="2200" dirty="0" smtClean="0"/>
              <a:t>Turkish </a:t>
            </a:r>
            <a:r>
              <a:rPr lang="en-US" sz="2200" dirty="0" err="1" smtClean="0"/>
              <a:t>ɣ</a:t>
            </a:r>
            <a:r>
              <a:rPr lang="en-US" sz="2200" dirty="0" smtClean="0"/>
              <a:t> deletion </a:t>
            </a:r>
            <a:r>
              <a:rPr lang="en-US" sz="2200" dirty="0" smtClean="0">
                <a:sym typeface="Wingdings"/>
              </a:rPr>
              <a:t> vowel length</a:t>
            </a:r>
          </a:p>
          <a:p>
            <a:pPr lvl="2"/>
            <a:r>
              <a:rPr lang="en-US" sz="2200" dirty="0" smtClean="0">
                <a:sym typeface="Wingdings"/>
              </a:rPr>
              <a:t>Lewis 1967</a:t>
            </a:r>
            <a:endParaRPr lang="en-US" sz="2200" dirty="0" smtClean="0"/>
          </a:p>
          <a:p>
            <a:pPr lvl="1"/>
            <a:r>
              <a:rPr lang="en-US" sz="2200" dirty="0" smtClean="0"/>
              <a:t>NZE /dress ~ fleece/ </a:t>
            </a:r>
            <a:r>
              <a:rPr lang="en-US" sz="2200" dirty="0" err="1" smtClean="0">
                <a:sym typeface="Wingdings"/>
              </a:rPr>
              <a:t></a:t>
            </a:r>
            <a:r>
              <a:rPr lang="en-US" sz="2200" dirty="0" smtClean="0">
                <a:sym typeface="Wingdings"/>
              </a:rPr>
              <a:t> diphthongization</a:t>
            </a:r>
            <a:endParaRPr lang="en-US" sz="2200" dirty="0" smtClean="0"/>
          </a:p>
          <a:p>
            <a:pPr lvl="2"/>
            <a:r>
              <a:rPr lang="en-US" sz="2200" dirty="0" smtClean="0"/>
              <a:t>Maclagan and Hay, 2005</a:t>
            </a:r>
          </a:p>
          <a:p>
            <a:pPr lvl="1"/>
            <a:r>
              <a:rPr lang="en-US" sz="2200" dirty="0" smtClean="0"/>
              <a:t>Korean onsets /lax ~ aspirated/ </a:t>
            </a:r>
            <a:r>
              <a:rPr lang="en-US" sz="2200" dirty="0" err="1" smtClean="0">
                <a:sym typeface="Wingdings"/>
              </a:rPr>
              <a:t></a:t>
            </a:r>
            <a:r>
              <a:rPr lang="en-US" sz="2200" dirty="0" smtClean="0">
                <a:sym typeface="Wingdings"/>
              </a:rPr>
              <a:t> tone</a:t>
            </a:r>
          </a:p>
          <a:p>
            <a:pPr lvl="2"/>
            <a:r>
              <a:rPr lang="en-US" sz="2200" dirty="0" smtClean="0">
                <a:sym typeface="Wingdings"/>
              </a:rPr>
              <a:t>Silva 2006</a:t>
            </a:r>
            <a:endParaRPr lang="en-US" sz="2200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model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5164-CA6B-B948-87A2-3E97D097B15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fitted_densities_vowel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676400"/>
            <a:ext cx="7415213" cy="494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8799" y="3086669"/>
            <a:ext cx="179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4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 assessing the </a:t>
            </a:r>
            <a:br>
              <a:rPr lang="en-US" dirty="0" smtClean="0"/>
            </a:br>
            <a:r>
              <a:rPr lang="en-US" dirty="0" smtClean="0"/>
              <a:t>functional load of a phonemic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level of the phoneme inventory</a:t>
            </a:r>
          </a:p>
          <a:p>
            <a:pPr lvl="1"/>
            <a:r>
              <a:rPr lang="en-US" dirty="0" smtClean="0"/>
              <a:t>Phoneme-level entropy change</a:t>
            </a:r>
          </a:p>
          <a:p>
            <a:pPr lvl="2"/>
            <a:r>
              <a:rPr lang="en-US" dirty="0" smtClean="0"/>
              <a:t>King 1967, Hockett 1967, Surendran &amp; Niyogi 2006</a:t>
            </a:r>
          </a:p>
          <a:p>
            <a:r>
              <a:rPr lang="en-US" dirty="0" smtClean="0"/>
              <a:t>At the level of the lexicon</a:t>
            </a:r>
          </a:p>
          <a:p>
            <a:pPr lvl="1"/>
            <a:r>
              <a:rPr lang="en-US" dirty="0" smtClean="0"/>
              <a:t>Lexicon-level entropy change</a:t>
            </a:r>
          </a:p>
          <a:p>
            <a:pPr lvl="2"/>
            <a:r>
              <a:rPr lang="en-US" dirty="0" smtClean="0"/>
              <a:t>Surendran &amp; Niyogi, Kaplan 2011</a:t>
            </a:r>
          </a:p>
          <a:p>
            <a:pPr lvl="1"/>
            <a:r>
              <a:rPr lang="en-US" dirty="0" smtClean="0"/>
              <a:t>Lexical competition</a:t>
            </a:r>
          </a:p>
          <a:p>
            <a:pPr lvl="2"/>
            <a:r>
              <a:rPr lang="en-US" dirty="0" smtClean="0"/>
              <a:t>Minimal pairs: Silverman 2011, Kaplan 2011</a:t>
            </a:r>
          </a:p>
          <a:p>
            <a:pPr lvl="2"/>
            <a:r>
              <a:rPr lang="en-US" dirty="0" smtClean="0"/>
              <a:t>Cohorts/Prefixes: Cohen-</a:t>
            </a:r>
            <a:r>
              <a:rPr lang="en-US" dirty="0" err="1" smtClean="0"/>
              <a:t>Priva</a:t>
            </a:r>
            <a:r>
              <a:rPr lang="en-US" dirty="0" smtClean="0"/>
              <a:t> 2012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324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Re-revisiting </a:t>
            </a:r>
            <a:r>
              <a:rPr lang="en-US" dirty="0"/>
              <a:t>a very old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</a:t>
            </a:r>
            <a:r>
              <a:rPr lang="en-US" i="1" dirty="0" smtClean="0"/>
              <a:t>functional load </a:t>
            </a:r>
            <a:r>
              <a:rPr lang="en-US" dirty="0"/>
              <a:t>of a phoneme contrast influence its </a:t>
            </a:r>
            <a:r>
              <a:rPr lang="en-US" dirty="0" smtClean="0"/>
              <a:t>trajectory of change?</a:t>
            </a:r>
            <a:endParaRPr lang="en-US" dirty="0"/>
          </a:p>
          <a:p>
            <a:pPr lvl="1"/>
            <a:r>
              <a:rPr lang="en-US" dirty="0" err="1"/>
              <a:t>Gilliéron</a:t>
            </a:r>
            <a:r>
              <a:rPr lang="en-US" dirty="0"/>
              <a:t> (1918), </a:t>
            </a:r>
            <a:r>
              <a:rPr lang="en-US" dirty="0" err="1"/>
              <a:t>Jakobson</a:t>
            </a:r>
            <a:r>
              <a:rPr lang="en-US" dirty="0"/>
              <a:t> (1931), </a:t>
            </a:r>
            <a:r>
              <a:rPr lang="en-US" dirty="0" err="1"/>
              <a:t>Mathesius</a:t>
            </a:r>
            <a:r>
              <a:rPr lang="en-US" dirty="0"/>
              <a:t> (1931), </a:t>
            </a:r>
            <a:r>
              <a:rPr lang="en-US" dirty="0" smtClean="0"/>
              <a:t>Trubetzkoy </a:t>
            </a:r>
            <a:r>
              <a:rPr lang="tr-TR" dirty="0" smtClean="0"/>
              <a:t>(</a:t>
            </a:r>
            <a:r>
              <a:rPr lang="tr-TR" dirty="0"/>
              <a:t>1939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Martinet</a:t>
            </a:r>
            <a:r>
              <a:rPr lang="tr-TR" dirty="0" smtClean="0"/>
              <a:t> </a:t>
            </a:r>
            <a:r>
              <a:rPr lang="tr-TR" dirty="0"/>
              <a:t>(1952), </a:t>
            </a:r>
            <a:r>
              <a:rPr lang="tr-TR" dirty="0" err="1"/>
              <a:t>King</a:t>
            </a:r>
            <a:r>
              <a:rPr lang="tr-TR" dirty="0"/>
              <a:t> (1967), Hockett (1967)</a:t>
            </a:r>
          </a:p>
          <a:p>
            <a:pPr lvl="1"/>
            <a:r>
              <a:rPr lang="tr-TR" dirty="0"/>
              <a:t>Surendran &amp; Niyogi (2006), </a:t>
            </a:r>
            <a:r>
              <a:rPr lang="tr-TR" dirty="0" err="1"/>
              <a:t>Silverman</a:t>
            </a:r>
            <a:r>
              <a:rPr lang="tr-TR" dirty="0"/>
              <a:t> (2011), Kaplan (2011</a:t>
            </a:r>
            <a:r>
              <a:rPr lang="tr-T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39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work examining </a:t>
            </a:r>
            <a:r>
              <a:rPr lang="en-US" dirty="0" smtClean="0"/>
              <a:t>phoneme mergers </a:t>
            </a:r>
            <a:r>
              <a:rPr lang="en-US" dirty="0"/>
              <a:t>has involved case-studies: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a phoneme merger or set of mergers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Assess the change in the system given your favorite measure of ‘functional load’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Compare to </a:t>
            </a:r>
            <a:r>
              <a:rPr lang="en-US" dirty="0" smtClean="0"/>
              <a:t>some </a:t>
            </a:r>
            <a:r>
              <a:rPr lang="en-US" dirty="0"/>
              <a:t>set of phoneme contrasts that have </a:t>
            </a:r>
            <a:r>
              <a:rPr lang="en-US" i="1" dirty="0"/>
              <a:t>not</a:t>
            </a:r>
            <a:r>
              <a:rPr lang="en-US" dirty="0"/>
              <a:t> merged. 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 Is the change in the system smaller for the actual mergers than for the non-mergers…?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8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The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Nine languages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/>
              <a:t>English, British English, Dutch, German, French, Spanish</a:t>
            </a:r>
            <a:r>
              <a:rPr lang="en-US" dirty="0" smtClean="0"/>
              <a:t>, Slovak</a:t>
            </a:r>
            <a:r>
              <a:rPr lang="en-US" dirty="0"/>
              <a:t>, Korean, Hong Kong </a:t>
            </a:r>
            <a:r>
              <a:rPr lang="en-US" dirty="0" smtClean="0"/>
              <a:t>Cantonese, Turkish</a:t>
            </a:r>
            <a:endParaRPr lang="en-US" dirty="0"/>
          </a:p>
          <a:p>
            <a:r>
              <a:rPr lang="en-US" dirty="0" smtClean="0"/>
              <a:t>Each row </a:t>
            </a:r>
            <a:r>
              <a:rPr lang="en-US" dirty="0"/>
              <a:t>in the data </a:t>
            </a:r>
            <a:r>
              <a:rPr lang="en-US" dirty="0" smtClean="0"/>
              <a:t>= one </a:t>
            </a:r>
            <a:r>
              <a:rPr lang="en-US" dirty="0"/>
              <a:t>phoneme contrast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smtClean="0"/>
              <a:t>/i ~e/</a:t>
            </a:r>
            <a:endParaRPr lang="en-US" dirty="0"/>
          </a:p>
          <a:p>
            <a:pPr lvl="1"/>
            <a:r>
              <a:rPr lang="en-US" dirty="0" smtClean="0"/>
              <a:t>All contrasts differ </a:t>
            </a:r>
            <a:r>
              <a:rPr lang="en-US" dirty="0"/>
              <a:t>by one </a:t>
            </a:r>
            <a:r>
              <a:rPr lang="en-US" dirty="0" smtClean="0"/>
              <a:t>basic phonological </a:t>
            </a:r>
            <a:r>
              <a:rPr lang="en-US" dirty="0"/>
              <a:t>feature</a:t>
            </a:r>
          </a:p>
          <a:p>
            <a:r>
              <a:rPr lang="en-US" dirty="0" smtClean="0"/>
              <a:t>Dependent </a:t>
            </a:r>
            <a:r>
              <a:rPr lang="en-US" dirty="0"/>
              <a:t>variable: dichotomous “</a:t>
            </a:r>
            <a:r>
              <a:rPr lang="en-US" dirty="0" smtClean="0"/>
              <a:t>merger” </a:t>
            </a:r>
            <a:r>
              <a:rPr lang="en-US" dirty="0"/>
              <a:t>or “</a:t>
            </a:r>
            <a:r>
              <a:rPr lang="en-US" dirty="0" smtClean="0"/>
              <a:t>no merger”</a:t>
            </a:r>
            <a:endParaRPr lang="en-US" dirty="0"/>
          </a:p>
          <a:p>
            <a:r>
              <a:rPr lang="en-US" dirty="0" smtClean="0"/>
              <a:t>Predictor </a:t>
            </a:r>
            <a:r>
              <a:rPr lang="en-US" dirty="0"/>
              <a:t>variables for each phoneme pair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minimal content-word </a:t>
            </a:r>
            <a:r>
              <a:rPr lang="en-US" dirty="0"/>
              <a:t>pairs distinguished by the contrast (and </a:t>
            </a:r>
            <a:r>
              <a:rPr lang="en-US" dirty="0" smtClean="0"/>
              <a:t>various transformations)</a:t>
            </a:r>
            <a:endParaRPr lang="en-US" dirty="0"/>
          </a:p>
          <a:p>
            <a:pPr lvl="1"/>
            <a:r>
              <a:rPr lang="en-US" dirty="0" smtClean="0"/>
              <a:t>Frequency </a:t>
            </a:r>
            <a:r>
              <a:rPr lang="en-US" dirty="0"/>
              <a:t>information (for phoneme and word occurrences, lemma </a:t>
            </a:r>
            <a:r>
              <a:rPr lang="en-US" dirty="0" smtClean="0"/>
              <a:t>&amp; </a:t>
            </a:r>
            <a:r>
              <a:rPr lang="fr-FR" dirty="0" err="1" smtClean="0"/>
              <a:t>lexeme</a:t>
            </a:r>
            <a:r>
              <a:rPr lang="fr-FR" dirty="0"/>
              <a:t>)</a:t>
            </a:r>
          </a:p>
          <a:p>
            <a:pPr lvl="1"/>
            <a:r>
              <a:rPr lang="en-US" dirty="0" smtClean="0"/>
              <a:t>Entropy change (</a:t>
            </a:r>
            <a:r>
              <a:rPr lang="en-US" dirty="0"/>
              <a:t>following Surendran &amp; </a:t>
            </a:r>
            <a:r>
              <a:rPr lang="en-US" dirty="0" smtClean="0"/>
              <a:t>Niyogi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4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99" r="-59099"/>
          <a:stretch>
            <a:fillRect/>
          </a:stretch>
        </p:blipFill>
        <p:spPr>
          <a:xfrm>
            <a:off x="-685800" y="1981200"/>
            <a:ext cx="8784132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477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Basic result:</a:t>
            </a:r>
            <a:br>
              <a:rPr lang="en-US" sz="3600" dirty="0" smtClean="0"/>
            </a:br>
            <a:r>
              <a:rPr lang="en-US" sz="3600" dirty="0" smtClean="0"/>
              <a:t>Number of minimal pairs is significantly, inversely correlated with merger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5164-CA6B-B948-87A2-3E97D097B1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6010870"/>
            <a:ext cx="64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Wedel, Kaplan &amp; Jackson. 2013. </a:t>
            </a:r>
            <a:r>
              <a:rPr lang="en-US" i="1" dirty="0"/>
              <a:t>Cognition</a:t>
            </a:r>
            <a:r>
              <a:rPr lang="en-US" dirty="0"/>
              <a:t>  128: 179–186 </a:t>
            </a:r>
            <a:endParaRPr lang="en-US" dirty="0" smtClean="0"/>
          </a:p>
          <a:p>
            <a:r>
              <a:rPr lang="en-US" dirty="0" smtClean="0"/>
              <a:t>Wedel, Jackson &amp; Kaplan. 2013. </a:t>
            </a:r>
            <a:r>
              <a:rPr lang="en-US" i="1" dirty="0"/>
              <a:t>Language and </a:t>
            </a:r>
            <a:r>
              <a:rPr lang="en-US" i="1" dirty="0" smtClean="0"/>
              <a:t>Speech </a:t>
            </a:r>
            <a:r>
              <a:rPr lang="en-US" dirty="0"/>
              <a:t>56 :395-417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6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4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Refining the model: 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hat kind of minimal pairs?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66822"/>
            <a:ext cx="8229600" cy="8342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Lemma </a:t>
            </a:r>
            <a:r>
              <a:rPr lang="en-US" dirty="0" err="1" smtClean="0"/>
              <a:t>vs</a:t>
            </a:r>
            <a:r>
              <a:rPr lang="en-US" dirty="0" smtClean="0"/>
              <a:t> word form?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324870"/>
            <a:ext cx="8229600" cy="83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Within </a:t>
            </a:r>
            <a:r>
              <a:rPr lang="en-US" dirty="0" err="1" smtClean="0"/>
              <a:t>vs</a:t>
            </a:r>
            <a:r>
              <a:rPr lang="en-US" dirty="0" smtClean="0"/>
              <a:t> Between Category?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4271120"/>
            <a:ext cx="8229600" cy="83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Frequency?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97996" y="2466822"/>
            <a:ext cx="1781614" cy="693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7996" y="3283460"/>
            <a:ext cx="1781614" cy="693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56630" y="4412494"/>
            <a:ext cx="1322980" cy="476311"/>
            <a:chOff x="1569937" y="4692548"/>
            <a:chExt cx="1322980" cy="47631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569937" y="4692548"/>
              <a:ext cx="1322980" cy="4763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69937" y="4756742"/>
              <a:ext cx="1322980" cy="4121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631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875"/>
            <a:ext cx="90303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i="1" dirty="0" smtClean="0"/>
              <a:t>does not </a:t>
            </a:r>
            <a:r>
              <a:rPr lang="en-US" dirty="0" smtClean="0"/>
              <a:t>seem to substitute for minimal pairs in this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03437"/>
            <a:ext cx="8229600" cy="4525963"/>
          </a:xfrm>
        </p:spPr>
        <p:txBody>
          <a:bodyPr/>
          <a:lstStyle/>
          <a:p>
            <a:r>
              <a:rPr lang="en-US" dirty="0" smtClean="0"/>
              <a:t>Broader Lexical measures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eighborhood measures</a:t>
            </a:r>
          </a:p>
          <a:p>
            <a:pPr lvl="1"/>
            <a:r>
              <a:rPr lang="en-US" dirty="0" smtClean="0"/>
              <a:t>lexical entropy change</a:t>
            </a:r>
          </a:p>
          <a:p>
            <a:r>
              <a:rPr lang="en-US" dirty="0" smtClean="0"/>
              <a:t>Sublexical measures</a:t>
            </a:r>
          </a:p>
          <a:p>
            <a:pPr lvl="1"/>
            <a:r>
              <a:rPr lang="en-US" dirty="0"/>
              <a:t>sublexical entropy changes</a:t>
            </a:r>
          </a:p>
          <a:p>
            <a:pPr lvl="1"/>
            <a:r>
              <a:rPr lang="en-US" dirty="0" err="1" smtClean="0"/>
              <a:t>uniphone</a:t>
            </a:r>
            <a:r>
              <a:rPr lang="en-US" dirty="0"/>
              <a:t>, </a:t>
            </a:r>
            <a:r>
              <a:rPr lang="en-US" dirty="0" err="1"/>
              <a:t>biphone</a:t>
            </a:r>
            <a:r>
              <a:rPr lang="en-US" dirty="0"/>
              <a:t>, </a:t>
            </a:r>
            <a:r>
              <a:rPr lang="en-US" dirty="0" err="1"/>
              <a:t>triphone</a:t>
            </a:r>
            <a:r>
              <a:rPr lang="en-US" dirty="0"/>
              <a:t> </a:t>
            </a:r>
            <a:r>
              <a:rPr lang="en-US" dirty="0" smtClean="0"/>
              <a:t>probabilities</a:t>
            </a:r>
          </a:p>
          <a:p>
            <a:pPr lvl="1"/>
            <a:r>
              <a:rPr lang="en-US" dirty="0" smtClean="0"/>
              <a:t>? probabilities </a:t>
            </a:r>
            <a:r>
              <a:rPr lang="en-US" dirty="0"/>
              <a:t>of sublexical </a:t>
            </a:r>
            <a:r>
              <a:rPr lang="en-US" dirty="0" smtClean="0"/>
              <a:t>‘prefix’ competitors </a:t>
            </a:r>
            <a:r>
              <a:rPr lang="en-US" sz="2400" dirty="0" smtClean="0"/>
              <a:t>(cf. Cohen-</a:t>
            </a:r>
            <a:r>
              <a:rPr lang="en-US" sz="2400" dirty="0" err="1" smtClean="0"/>
              <a:t>Priva</a:t>
            </a:r>
            <a:r>
              <a:rPr lang="en-US" sz="2400" dirty="0" smtClean="0"/>
              <a:t> 2012))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6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83" y="2625193"/>
            <a:ext cx="5338017" cy="4003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332"/>
            <a:ext cx="8074516" cy="1070516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Intriguing: Higher phoneme frequency is </a:t>
            </a:r>
            <a:r>
              <a:rPr lang="en-US" sz="3600" i="1" dirty="0" smtClean="0"/>
              <a:t>positively</a:t>
            </a:r>
            <a:r>
              <a:rPr lang="en-US" sz="3600" dirty="0" smtClean="0"/>
              <a:t> correlated with merger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4516" cy="1656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…but only for phoneme pairs that don’t distinguish minimal pairs.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7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8062</TotalTime>
  <Words>1023</Words>
  <Application>Microsoft Macintosh PowerPoint</Application>
  <PresentationFormat>On-screen Show (4:3)</PresentationFormat>
  <Paragraphs>153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Document</vt:lpstr>
      <vt:lpstr>PowerPoint Presentation</vt:lpstr>
      <vt:lpstr>Phoneme inventories change over time</vt:lpstr>
      <vt:lpstr>Re-revisiting a very old idea</vt:lpstr>
      <vt:lpstr>Previous work</vt:lpstr>
      <vt:lpstr>The database</vt:lpstr>
      <vt:lpstr>Basic result: Number of minimal pairs is significantly, inversely correlated with merger</vt:lpstr>
      <vt:lpstr>Refining the model:  what kind of minimal pairs?</vt:lpstr>
      <vt:lpstr>What does not seem to substitute for minimal pairs in this effect?</vt:lpstr>
      <vt:lpstr>Intriguing: Higher phoneme frequency is positively correlated with merger</vt:lpstr>
      <vt:lpstr>What about changes that might index avoidance of merger?  With Scott Jackson</vt:lpstr>
      <vt:lpstr>What do shifts and splits have in common?</vt:lpstr>
      <vt:lpstr>Mergers, Shifts, Splits versus No reported change</vt:lpstr>
      <vt:lpstr>Predicting direction of change</vt:lpstr>
      <vt:lpstr>YES: Given a change, median MP count predicts change type with over 80% accuracy</vt:lpstr>
      <vt:lpstr>Individual datasets</vt:lpstr>
      <vt:lpstr>Predicting change itself</vt:lpstr>
      <vt:lpstr>Not obviously: Distribution of MP counts does not differ  between the change vs no-change group  (K-S test, p &gt; .60)</vt:lpstr>
      <vt:lpstr>Some specific conclusions</vt:lpstr>
      <vt:lpstr>Opportunities and pitfalls with  Variationist/Usage Based/Evolutionary (VUE) models</vt:lpstr>
      <vt:lpstr>Lexicon-Phonology Interaction is a model model system…</vt:lpstr>
      <vt:lpstr>Acknowledgements</vt:lpstr>
      <vt:lpstr>PowerPoint Presentation</vt:lpstr>
      <vt:lpstr>Database of Shifts/Splits</vt:lpstr>
      <vt:lpstr>Database of Shifts/Splits</vt:lpstr>
      <vt:lpstr>Example model predictions</vt:lpstr>
      <vt:lpstr>Approaches to assessing the  functional load of a phonemic contrast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sharp</dc:creator>
  <cp:lastModifiedBy>andy you</cp:lastModifiedBy>
  <cp:revision>192</cp:revision>
  <dcterms:created xsi:type="dcterms:W3CDTF">2013-12-31T20:16:24Z</dcterms:created>
  <dcterms:modified xsi:type="dcterms:W3CDTF">2014-05-29T16:17:09Z</dcterms:modified>
</cp:coreProperties>
</file>