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7099300" cy="10234613"/>
  <p:defaultTextStyle>
    <a:defPPr>
      <a:defRPr lang="zh-TW"/>
    </a:defPPr>
    <a:lvl1pPr algn="l" defTabSz="4174412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086084" indent="-1439376" algn="l" defTabSz="4174412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174412" indent="-2880996" algn="l" defTabSz="4174412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262740" indent="-4322616" algn="l" defTabSz="4174412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351069" indent="-5764236" algn="l" defTabSz="4174412" rtl="0" fontAlgn="base">
      <a:spcBef>
        <a:spcPct val="0"/>
      </a:spcBef>
      <a:spcAft>
        <a:spcPct val="0"/>
      </a:spcAft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3233541" algn="l" defTabSz="1293416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3880249" algn="l" defTabSz="1293416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4526957" algn="l" defTabSz="1293416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5173665" algn="l" defTabSz="1293416" rtl="0" eaLnBrk="1" latinLnBrk="0" hangingPunct="1">
      <a:defRPr kumimoji="1" sz="82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C0FA"/>
    <a:srgbClr val="33CCFF"/>
    <a:srgbClr val="33CC33"/>
    <a:srgbClr val="FFFF00"/>
    <a:srgbClr val="FF9900"/>
    <a:srgbClr val="FF99CC"/>
    <a:srgbClr val="FE8F34"/>
    <a:srgbClr val="FF00FF"/>
    <a:srgbClr val="66FF99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5" autoAdjust="0"/>
  </p:normalViewPr>
  <p:slideViewPr>
    <p:cSldViewPr>
      <p:cViewPr>
        <p:scale>
          <a:sx n="40" d="100"/>
          <a:sy n="40" d="100"/>
        </p:scale>
        <p:origin x="-52" y="2196"/>
      </p:cViewPr>
      <p:guideLst>
        <p:guide orient="horz" pos="9538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AAC68-B5C7-49BD-8DC0-F98E0F17DBC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2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A655-45E5-4B02-BDF6-A85CC38BFF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0845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708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16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124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833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3541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249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6957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665" algn="l" defTabSz="129341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838200" y="768350"/>
            <a:ext cx="542290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A655-45E5-4B02-BDF6-A85CC38BFFA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10640" y="9406420"/>
            <a:ext cx="36387247" cy="649056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1280" y="17158651"/>
            <a:ext cx="29965968" cy="77382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8A6A4-C931-4E87-AA8F-380A797C924D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F14D-B62D-4B5F-9DD9-3EF3134A0B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C65D-6F85-41FA-969D-F62070486D18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9890-D619-414A-BDFE-95246167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036182" y="1212605"/>
            <a:ext cx="9631917" cy="2583610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40428" y="1212605"/>
            <a:ext cx="28182279" cy="2583610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C9851-6B6B-401E-B317-7FF721CD6DD2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F309-06CE-402B-A941-EE218576EB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CE48-F572-4E7A-B26F-0B5E15F37998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CE795-BC3B-41D2-9299-C202677F5D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81579" y="19457690"/>
            <a:ext cx="36387247" cy="601394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81579" y="12833949"/>
            <a:ext cx="36387247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2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05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07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35210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44013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52816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61618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7042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25BE-9F09-4FE1-AEE6-7FA269874AB7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6073-16E3-4598-947D-C5ACFC0C22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40427" y="7065331"/>
            <a:ext cx="18907099" cy="19983383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761000" y="7065331"/>
            <a:ext cx="18907099" cy="19983383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3B76-388F-4B71-9428-EA48A0FAA7CA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4327B-695C-4B8C-ACF6-9A22A13C3A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427" y="6777950"/>
            <a:ext cx="18914533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027" indent="0">
              <a:buNone/>
              <a:defRPr sz="9100" b="1"/>
            </a:lvl2pPr>
            <a:lvl3pPr marL="4176053" indent="0">
              <a:buNone/>
              <a:defRPr sz="8200" b="1"/>
            </a:lvl3pPr>
            <a:lvl4pPr marL="6264079" indent="0">
              <a:buNone/>
              <a:defRPr sz="7300" b="1"/>
            </a:lvl4pPr>
            <a:lvl5pPr marL="8352107" indent="0">
              <a:buNone/>
              <a:defRPr sz="7300" b="1"/>
            </a:lvl5pPr>
            <a:lvl6pPr marL="10440132" indent="0">
              <a:buNone/>
              <a:defRPr sz="7300" b="1"/>
            </a:lvl6pPr>
            <a:lvl7pPr marL="12528160" indent="0">
              <a:buNone/>
              <a:defRPr sz="7300" b="1"/>
            </a:lvl7pPr>
            <a:lvl8pPr marL="14616185" indent="0">
              <a:buNone/>
              <a:defRPr sz="7300" b="1"/>
            </a:lvl8pPr>
            <a:lvl9pPr marL="1670421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40427" y="9602678"/>
            <a:ext cx="18914533" cy="17446035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746139" y="6777950"/>
            <a:ext cx="18921963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027" indent="0">
              <a:buNone/>
              <a:defRPr sz="9100" b="1"/>
            </a:lvl2pPr>
            <a:lvl3pPr marL="4176053" indent="0">
              <a:buNone/>
              <a:defRPr sz="8200" b="1"/>
            </a:lvl3pPr>
            <a:lvl4pPr marL="6264079" indent="0">
              <a:buNone/>
              <a:defRPr sz="7300" b="1"/>
            </a:lvl4pPr>
            <a:lvl5pPr marL="8352107" indent="0">
              <a:buNone/>
              <a:defRPr sz="7300" b="1"/>
            </a:lvl5pPr>
            <a:lvl6pPr marL="10440132" indent="0">
              <a:buNone/>
              <a:defRPr sz="7300" b="1"/>
            </a:lvl6pPr>
            <a:lvl7pPr marL="12528160" indent="0">
              <a:buNone/>
              <a:defRPr sz="7300" b="1"/>
            </a:lvl7pPr>
            <a:lvl8pPr marL="14616185" indent="0">
              <a:buNone/>
              <a:defRPr sz="7300" b="1"/>
            </a:lvl8pPr>
            <a:lvl9pPr marL="1670421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746139" y="9602678"/>
            <a:ext cx="18921963" cy="17446035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A49E-7201-4BB7-91D6-1936776B1755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B536-798C-4F8A-8646-0E6D2B03CE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6B9-C55E-4050-826A-6801A4CEDD55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1EDB-58BE-4910-8B3E-7728A6479D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366F-C1B3-442B-8D08-440C855EC784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7C2B9-491A-42B2-8EC3-AD56D33789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0429" y="1205593"/>
            <a:ext cx="14083709" cy="513077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36945" y="1205595"/>
            <a:ext cx="23931154" cy="25843119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40429" y="6336368"/>
            <a:ext cx="14083709" cy="20712346"/>
          </a:xfrm>
        </p:spPr>
        <p:txBody>
          <a:bodyPr/>
          <a:lstStyle>
            <a:lvl1pPr marL="0" indent="0">
              <a:buNone/>
              <a:defRPr sz="6300"/>
            </a:lvl1pPr>
            <a:lvl2pPr marL="2088027" indent="0">
              <a:buNone/>
              <a:defRPr sz="5500"/>
            </a:lvl2pPr>
            <a:lvl3pPr marL="4176053" indent="0">
              <a:buNone/>
              <a:defRPr sz="4500"/>
            </a:lvl3pPr>
            <a:lvl4pPr marL="6264079" indent="0">
              <a:buNone/>
              <a:defRPr sz="4100"/>
            </a:lvl4pPr>
            <a:lvl5pPr marL="8352107" indent="0">
              <a:buNone/>
              <a:defRPr sz="4100"/>
            </a:lvl5pPr>
            <a:lvl6pPr marL="10440132" indent="0">
              <a:buNone/>
              <a:defRPr sz="4100"/>
            </a:lvl6pPr>
            <a:lvl7pPr marL="12528160" indent="0">
              <a:buNone/>
              <a:defRPr sz="4100"/>
            </a:lvl7pPr>
            <a:lvl8pPr marL="14616185" indent="0">
              <a:buNone/>
              <a:defRPr sz="4100"/>
            </a:lvl8pPr>
            <a:lvl9pPr marL="1670421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BFA2-D9A8-4E64-B7AF-48A16526B71C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163CF-48C9-46AF-B27A-8495362B66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0771" y="21195984"/>
            <a:ext cx="25685115" cy="25023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027" indent="0">
              <a:buNone/>
              <a:defRPr sz="12800"/>
            </a:lvl2pPr>
            <a:lvl3pPr marL="4176053" indent="0">
              <a:buNone/>
              <a:defRPr sz="10900"/>
            </a:lvl3pPr>
            <a:lvl4pPr marL="6264079" indent="0">
              <a:buNone/>
              <a:defRPr sz="9100"/>
            </a:lvl4pPr>
            <a:lvl5pPr marL="8352107" indent="0">
              <a:buNone/>
              <a:defRPr sz="9100"/>
            </a:lvl5pPr>
            <a:lvl6pPr marL="10440132" indent="0">
              <a:buNone/>
              <a:defRPr sz="9100"/>
            </a:lvl6pPr>
            <a:lvl7pPr marL="12528160" indent="0">
              <a:buNone/>
              <a:defRPr sz="9100"/>
            </a:lvl7pPr>
            <a:lvl8pPr marL="14616185" indent="0">
              <a:buNone/>
              <a:defRPr sz="9100"/>
            </a:lvl8pPr>
            <a:lvl9pPr marL="16704213" indent="0">
              <a:buNone/>
              <a:defRPr sz="91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0771" y="23698289"/>
            <a:ext cx="25685115" cy="3553689"/>
          </a:xfrm>
        </p:spPr>
        <p:txBody>
          <a:bodyPr/>
          <a:lstStyle>
            <a:lvl1pPr marL="0" indent="0">
              <a:buNone/>
              <a:defRPr sz="6300"/>
            </a:lvl1pPr>
            <a:lvl2pPr marL="2088027" indent="0">
              <a:buNone/>
              <a:defRPr sz="5500"/>
            </a:lvl2pPr>
            <a:lvl3pPr marL="4176053" indent="0">
              <a:buNone/>
              <a:defRPr sz="4500"/>
            </a:lvl3pPr>
            <a:lvl4pPr marL="6264079" indent="0">
              <a:buNone/>
              <a:defRPr sz="4100"/>
            </a:lvl4pPr>
            <a:lvl5pPr marL="8352107" indent="0">
              <a:buNone/>
              <a:defRPr sz="4100"/>
            </a:lvl5pPr>
            <a:lvl6pPr marL="10440132" indent="0">
              <a:buNone/>
              <a:defRPr sz="4100"/>
            </a:lvl6pPr>
            <a:lvl7pPr marL="12528160" indent="0">
              <a:buNone/>
              <a:defRPr sz="4100"/>
            </a:lvl7pPr>
            <a:lvl8pPr marL="14616185" indent="0">
              <a:buNone/>
              <a:defRPr sz="4100"/>
            </a:lvl8pPr>
            <a:lvl9pPr marL="1670421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D307-BB0F-4DAA-8944-47A35B74B405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BB1D-F69F-495E-BAFB-1B63C56F88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141101" y="1213717"/>
            <a:ext cx="38526326" cy="504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05" tIns="208802" rIns="417605" bIns="208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2141101" y="7064279"/>
            <a:ext cx="38526326" cy="199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05" tIns="208802" rIns="417605" bIns="208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141101" y="28066068"/>
            <a:ext cx="9987309" cy="1611545"/>
          </a:xfrm>
          <a:prstGeom prst="rect">
            <a:avLst/>
          </a:prstGeom>
        </p:spPr>
        <p:txBody>
          <a:bodyPr vert="horz" lIns="417605" tIns="208802" rIns="417605" bIns="208802" rtlCol="0" anchor="ctr"/>
          <a:lstStyle>
            <a:lvl1pPr algn="l" defTabSz="4176053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18F7BF-800D-4806-BAE5-66B9F2F95213}" type="datetimeFigureOut">
              <a:rPr lang="zh-TW" altLang="en-US"/>
              <a:pPr>
                <a:defRPr/>
              </a:pPr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4626359" y="28066068"/>
            <a:ext cx="13555809" cy="1611545"/>
          </a:xfrm>
          <a:prstGeom prst="rect">
            <a:avLst/>
          </a:prstGeom>
        </p:spPr>
        <p:txBody>
          <a:bodyPr vert="horz" lIns="417605" tIns="208802" rIns="417605" bIns="208802" rtlCol="0" anchor="ctr"/>
          <a:lstStyle>
            <a:lvl1pPr algn="ctr" defTabSz="4176053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0680118" y="28066068"/>
            <a:ext cx="9987309" cy="1611545"/>
          </a:xfrm>
          <a:prstGeom prst="rect">
            <a:avLst/>
          </a:prstGeom>
        </p:spPr>
        <p:txBody>
          <a:bodyPr vert="horz" lIns="417605" tIns="208802" rIns="417605" bIns="208802" rtlCol="0" anchor="ctr"/>
          <a:lstStyle>
            <a:lvl1pPr algn="r" defTabSz="4176053" fontAlgn="auto">
              <a:spcBef>
                <a:spcPts val="0"/>
              </a:spcBef>
              <a:spcAft>
                <a:spcPts val="0"/>
              </a:spcAft>
              <a:defRPr kumimoji="0"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FE091D-1A64-4F5F-8160-44C75BC6DF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4412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4412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4174412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4174412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4174412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5pPr>
      <a:lvl6pPr marL="646708" algn="ctr" defTabSz="4174412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6pPr>
      <a:lvl7pPr marL="1293416" algn="ctr" defTabSz="4174412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940124" algn="ctr" defTabSz="4174412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8pPr>
      <a:lvl9pPr marL="2586833" algn="ctr" defTabSz="4174412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1565125" indent="-1565125" algn="l" defTabSz="417441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72" indent="-1304645" algn="l" defTabSz="417441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75" indent="-1041919" algn="l" defTabSz="417441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904" indent="-1041919" algn="l" defTabSz="417441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232" indent="-1041919" algn="l" defTabSz="417441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146" indent="-1044014" algn="l" defTabSz="417605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173" indent="-1044014" algn="l" defTabSz="417605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199" indent="-1044014" algn="l" defTabSz="417605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26" indent="-1044014" algn="l" defTabSz="417605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27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53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79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107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32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60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185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13" algn="l" defTabSz="417605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28333748" y="3282305"/>
            <a:ext cx="14040000" cy="2421281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lIns="417605" tIns="208802" rIns="417605" bIns="208802">
            <a:spAutoFit/>
          </a:bodyPr>
          <a:lstStyle/>
          <a:p>
            <a:pPr marL="1825604" indent="-1825604"/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  <a:sym typeface="Wingdings" pitchFamily="2" charset="2"/>
              </a:rPr>
              <a:t>c) 	Voice Quality 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Juncture Tones 5: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Higher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H1*-A3*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  <a:sym typeface="Wingdings" pitchFamily="2" charset="2"/>
              </a:rPr>
              <a:t>→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less tense</a:t>
            </a:r>
            <a:endParaRPr kumimoji="0" lang="en-US" altLang="zh-TW" sz="3900" b="1" dirty="0" smtClean="0">
              <a:solidFill>
                <a:schemeClr val="accent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Juncture tones 3 &amp; 5 Merging</a:t>
            </a:r>
            <a:endParaRPr kumimoji="0" lang="en-US" altLang="zh-TW" sz="2400" b="1" dirty="0" smtClean="0">
              <a:solidFill>
                <a:schemeClr val="bg1"/>
              </a:solidFill>
              <a:latin typeface="Arial Unicode MS"/>
              <a:ea typeface="Arial Unicode MS"/>
              <a:cs typeface="Arial" charset="0"/>
              <a:sym typeface="Wingdings" pitchFamily="2" charset="2"/>
            </a:endParaRP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[ʔ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]: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  <a:sym typeface="Wingdings" pitchFamily="2" charset="2"/>
              </a:rPr>
              <a:t>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  <a:sym typeface="Wingdings" pitchFamily="2" charset="2"/>
              </a:rPr>
              <a:t>Higher CPP → more periodic voice </a:t>
            </a:r>
          </a:p>
          <a:p>
            <a:pPr marL="1825604" indent="-1825604">
              <a:buFont typeface="Arial" charset="0"/>
              <a:buChar char="•"/>
            </a:pPr>
            <a:endParaRPr kumimoji="0" lang="en-US" altLang="zh-TW" sz="2400" b="1" dirty="0" smtClean="0">
              <a:solidFill>
                <a:schemeClr val="bg1"/>
              </a:solidFill>
              <a:latin typeface="Arial Unicode MS"/>
              <a:ea typeface="Arial Unicode MS"/>
              <a:cs typeface="Arial" charset="0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>
              <a:buFont typeface="+mj-lt"/>
              <a:buAutoNum type="alphaLcParenR" startAt="3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  <a:sym typeface="Wingdings" pitchFamily="2" charset="2"/>
              </a:rPr>
              <a:t>F0 Merging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Juncture 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Tone 5: F0 onset and offset decrease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Juncture Tone 3: F0 onset and offset increase</a:t>
            </a: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1825604" indent="-1825604"/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1825604" indent="-1825604"/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1825604" indent="-1825604">
              <a:buFont typeface="+mj-lt"/>
              <a:buAutoNum type="arabicPeriod" startAt="5"/>
            </a:pPr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Discussion</a:t>
            </a:r>
          </a:p>
          <a:p>
            <a:pPr marL="1825604" indent="-1825604">
              <a:buFont typeface="+mj-lt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Coda deletion may lead to vowel lengthening and  periodic voice quality</a:t>
            </a:r>
          </a:p>
          <a:p>
            <a:pPr marL="1825604" indent="-1825604">
              <a:buFont typeface="+mj-lt"/>
              <a:buAutoNum type="alphaLcParenR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+mj-lt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F0 merging between juncture tones 3 and 5 may be perceptually motivated.</a:t>
            </a:r>
          </a:p>
          <a:p>
            <a:pPr marL="1825604" indent="-1825604"/>
            <a:r>
              <a:rPr kumimoji="0" lang="en-US" altLang="zh-TW" sz="30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	</a:t>
            </a:r>
            <a:endParaRPr lang="en-US" altLang="zh-TW" sz="4000" dirty="0" smtClean="0">
              <a:solidFill>
                <a:srgbClr val="92D050"/>
              </a:solidFill>
            </a:endParaRPr>
          </a:p>
          <a:p>
            <a:pPr marL="1825604" indent="-1825604">
              <a:buFont typeface="Arial" pitchFamily="34" charset="0"/>
              <a:buChar char="•"/>
            </a:pPr>
            <a:r>
              <a:rPr lang="en-US" altLang="zh-TW" sz="3900" b="1" dirty="0" smtClean="0">
                <a:solidFill>
                  <a:srgbClr val="92D050"/>
                </a:solidFill>
              </a:rPr>
              <a:t>Begin from low frequency juncture form</a:t>
            </a:r>
          </a:p>
          <a:p>
            <a:pPr marL="1825604" indent="-1825604">
              <a:buFont typeface="Arial" pitchFamily="34" charset="0"/>
              <a:buChar char="•"/>
            </a:pPr>
            <a:r>
              <a:rPr lang="en-US" altLang="zh-TW" sz="3900" b="1" dirty="0" smtClean="0">
                <a:solidFill>
                  <a:srgbClr val="92D050"/>
                </a:solidFill>
              </a:rPr>
              <a:t>Perceptual confusion due to </a:t>
            </a:r>
          </a:p>
          <a:p>
            <a:pPr marL="3911688" lvl="1" indent="-1825604"/>
            <a:r>
              <a:rPr lang="en-US" altLang="zh-TW" sz="3900" b="1" dirty="0" smtClean="0">
                <a:solidFill>
                  <a:schemeClr val="bg1"/>
                </a:solidFill>
              </a:rPr>
              <a:t>	</a:t>
            </a:r>
            <a:r>
              <a:rPr lang="en-US" altLang="zh-TW" sz="3900" b="1" dirty="0" smtClean="0">
                <a:solidFill>
                  <a:schemeClr val="accent3"/>
                </a:solidFill>
              </a:rPr>
              <a:t>- either phonetic Similarity</a:t>
            </a:r>
          </a:p>
          <a:p>
            <a:pPr marL="3911688" lvl="1" indent="-1825604"/>
            <a:r>
              <a:rPr lang="en-US" altLang="zh-TW" sz="3900" b="1" dirty="0" smtClean="0">
                <a:solidFill>
                  <a:schemeClr val="accent3"/>
                </a:solidFill>
              </a:rPr>
              <a:t>	- allophonic Relationship </a:t>
            </a: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Acknowledgement</a:t>
            </a:r>
          </a:p>
          <a:p>
            <a:pPr marL="1825604" indent="-1825604"/>
            <a:r>
              <a:rPr kumimoji="0" lang="en-US" altLang="zh-TW" sz="3300" dirty="0" smtClean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Grant support from Ministry of Science and Technology, TAIWAN </a:t>
            </a:r>
          </a:p>
          <a:p>
            <a:pPr marL="1825604" indent="-1825604"/>
            <a:r>
              <a:rPr kumimoji="0" lang="en-US" altLang="zh-TW" sz="3300" dirty="0" smtClean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(NSC-102-2410-H-009-015-MY2)</a:t>
            </a:r>
          </a:p>
        </p:txBody>
      </p:sp>
      <p:sp>
        <p:nvSpPr>
          <p:cNvPr id="13315" name="文字方塊 3"/>
          <p:cNvSpPr txBox="1">
            <a:spLocks noChangeArrowheads="1"/>
          </p:cNvSpPr>
          <p:nvPr/>
        </p:nvSpPr>
        <p:spPr bwMode="auto">
          <a:xfrm>
            <a:off x="6908076" y="9386"/>
            <a:ext cx="30002326" cy="348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605" tIns="208802" rIns="417605" bIns="208802">
            <a:spAutoFit/>
          </a:bodyPr>
          <a:lstStyle/>
          <a:p>
            <a:pPr algn="ctr"/>
            <a:r>
              <a:rPr kumimoji="0" lang="en-US" altLang="zh-TW" sz="5600" b="1" dirty="0" smtClean="0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</a:rPr>
              <a:t>Taiwan Min Checked Tone Change</a:t>
            </a:r>
            <a:endParaRPr kumimoji="0" lang="en-US" altLang="zh-TW" sz="5600" b="1" dirty="0">
              <a:solidFill>
                <a:srgbClr val="FFFF00"/>
              </a:soli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kumimoji="0" lang="en-US" altLang="zh-TW" sz="5600" b="1" dirty="0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Ho-</a:t>
            </a:r>
            <a:r>
              <a:rPr kumimoji="0" lang="en-US" altLang="zh-TW" sz="5600" b="1" dirty="0" err="1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hsien</a:t>
            </a:r>
            <a:r>
              <a:rPr kumimoji="0" lang="en-US" altLang="zh-TW" sz="5600" b="1" dirty="0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 Pan, Fang-Yi </a:t>
            </a:r>
            <a:r>
              <a:rPr kumimoji="0" lang="en-US" altLang="zh-TW" sz="5600" b="1" dirty="0" err="1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Jian</a:t>
            </a:r>
            <a:r>
              <a:rPr kumimoji="0" lang="en-US" altLang="zh-TW" sz="5600" b="1" dirty="0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, </a:t>
            </a:r>
            <a:r>
              <a:rPr kumimoji="0" lang="en-US" altLang="zh-TW" sz="5600" b="1" dirty="0" err="1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Chia-Jou</a:t>
            </a:r>
            <a:r>
              <a:rPr kumimoji="0" lang="en-US" altLang="zh-TW" sz="5600" b="1" dirty="0" smtClean="0">
                <a:solidFill>
                  <a:srgbClr val="FF99FF"/>
                </a:solidFill>
                <a:latin typeface="Arial Unicode MS"/>
                <a:ea typeface="Arial Unicode MS"/>
                <a:cs typeface="Arial Unicode MS"/>
              </a:rPr>
              <a:t> Liu and Hsiao-Tung Huang</a:t>
            </a:r>
          </a:p>
          <a:p>
            <a:pPr algn="ctr"/>
            <a:r>
              <a:rPr kumimoji="0" lang="en-US" altLang="zh-TW" sz="3100" dirty="0" smtClean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hhpan@faculty.nctu.edu.tw</a:t>
            </a:r>
            <a:endParaRPr kumimoji="0" lang="zh-TW" altLang="zh-TW" sz="3100" dirty="0" smtClean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kumimoji="0" lang="en-US" altLang="zh-TW" sz="56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National </a:t>
            </a:r>
            <a:r>
              <a:rPr kumimoji="0" lang="en-US" altLang="zh-TW" sz="5600" b="1" dirty="0" err="1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Chiao</a:t>
            </a:r>
            <a:r>
              <a:rPr kumimoji="0" lang="en-US" altLang="zh-TW" sz="5600" b="1" dirty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 Tung University, TAIWAN</a:t>
            </a:r>
            <a:endParaRPr kumimoji="0" lang="zh-TW" altLang="zh-TW" sz="56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316" name="文字方塊 4"/>
          <p:cNvSpPr txBox="1">
            <a:spLocks noChangeArrowheads="1"/>
          </p:cNvSpPr>
          <p:nvPr/>
        </p:nvSpPr>
        <p:spPr bwMode="auto">
          <a:xfrm>
            <a:off x="449934" y="3298211"/>
            <a:ext cx="12960000" cy="14810236"/>
          </a:xfrm>
          <a:prstGeom prst="rect">
            <a:avLst/>
          </a:prstGeom>
          <a:noFill/>
          <a:ln w="38100">
            <a:solidFill>
              <a:srgbClr val="06C0FA"/>
            </a:solidFill>
            <a:miter lim="800000"/>
            <a:headEnd/>
            <a:tailEnd/>
          </a:ln>
        </p:spPr>
        <p:txBody>
          <a:bodyPr wrap="square" lIns="417605" tIns="208802" rIns="417605" bIns="208802">
            <a:spAutoFit/>
          </a:bodyPr>
          <a:lstStyle/>
          <a:p>
            <a:pPr marL="1825604" indent="-1825604">
              <a:buFont typeface="Calibri" pitchFamily="34" charset="0"/>
              <a:buAutoNum type="arabicPeriod"/>
            </a:pPr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Taiwan Min Checked Tones</a:t>
            </a:r>
            <a:endParaRPr kumimoji="0" lang="en-US" altLang="zh-TW" sz="4800" b="1" dirty="0">
              <a:solidFill>
                <a:srgbClr val="FF3399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Uniqueness</a:t>
            </a:r>
          </a:p>
          <a:p>
            <a:pPr marL="3911688" lvl="1" indent="-1825604"/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CV[p, t, k, </a:t>
            </a:r>
            <a:r>
              <a:rPr lang="en-US" altLang="zh-TW" sz="4000" dirty="0" smtClean="0">
                <a:solidFill>
                  <a:schemeClr val="accent3"/>
                </a:solidFill>
              </a:rPr>
              <a:t>ʔ]</a:t>
            </a:r>
          </a:p>
          <a:p>
            <a:pPr marL="3911688" lvl="1" indent="-1825604"/>
            <a:r>
              <a:rPr kumimoji="0" lang="en-US" altLang="zh-TW" sz="40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Short duration </a:t>
            </a:r>
          </a:p>
          <a:p>
            <a:pPr marL="3911688" lvl="1" indent="-1825604"/>
            <a:r>
              <a:rPr kumimoji="0" lang="en-US" altLang="zh-TW" sz="4000" b="1" dirty="0" err="1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Glottalized</a:t>
            </a:r>
            <a:r>
              <a:rPr kumimoji="0" lang="en-US" altLang="zh-TW" sz="40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 voice </a:t>
            </a:r>
            <a:r>
              <a:rPr kumimoji="0" lang="en-US" altLang="zh-TW" sz="4000" b="1" dirty="0" err="1" smtClean="0">
                <a:solidFill>
                  <a:schemeClr val="accent3"/>
                </a:solidFill>
                <a:latin typeface="Arial Unicode MS"/>
                <a:ea typeface="Arial Unicode MS"/>
                <a:cs typeface="Arial Unicode MS"/>
              </a:rPr>
              <a:t>qualtiy</a:t>
            </a:r>
            <a:endParaRPr kumimoji="0" lang="en-US" altLang="zh-TW" sz="3900" b="1" dirty="0" smtClean="0">
              <a:solidFill>
                <a:schemeClr val="accent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Tones Sandhi Rules</a:t>
            </a:r>
            <a:endParaRPr lang="en-US" altLang="zh-TW" sz="4000" dirty="0" smtClean="0">
              <a:solidFill>
                <a:srgbClr val="92D050"/>
              </a:solidFill>
            </a:endParaRP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Tone </a:t>
            </a:r>
            <a:r>
              <a:rPr kumimoji="0" lang="en-US" altLang="zh-TW" sz="3900" b="1" dirty="0">
                <a:solidFill>
                  <a:srgbClr val="92D050"/>
                </a:solidFill>
                <a:cs typeface="Arial" charset="0"/>
              </a:rPr>
              <a:t>/5/ </a:t>
            </a: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→ [3] / _</a:t>
            </a:r>
            <a:r>
              <a:rPr kumimoji="0" lang="el-GR" altLang="zh-TW" sz="3900" b="1" dirty="0" smtClean="0">
                <a:solidFill>
                  <a:srgbClr val="92D050"/>
                </a:solidFill>
                <a:cs typeface="Arial" charset="0"/>
              </a:rPr>
              <a:t>σ</a:t>
            </a: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 # </a:t>
            </a:r>
            <a:r>
              <a:rPr kumimoji="0" lang="en-US" altLang="zh-TW" sz="3900" b="1" baseline="-25000" dirty="0" smtClean="0">
                <a:solidFill>
                  <a:srgbClr val="92D050"/>
                </a:solidFill>
                <a:cs typeface="Arial" charset="0"/>
              </a:rPr>
              <a:t>[tone group boundary]</a:t>
            </a:r>
          </a:p>
          <a:p>
            <a:pPr marL="1825604" indent="-1825604">
              <a:buFont typeface="Arial" charset="0"/>
              <a:buChar char="•"/>
            </a:pPr>
            <a:endParaRPr kumimoji="0" lang="en-US" altLang="zh-TW" sz="3900" b="1" baseline="-25000" dirty="0" smtClean="0">
              <a:solidFill>
                <a:srgbClr val="92D050"/>
              </a:solidFill>
              <a:cs typeface="Arial" charset="0"/>
            </a:endParaRPr>
          </a:p>
          <a:p>
            <a:pPr marL="3911688" lvl="1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- Juncture tone 5 → Sandhi tone 3 at non-final position 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Tone /3/ → [5] / _</a:t>
            </a:r>
            <a:r>
              <a:rPr kumimoji="0" lang="el-GR" altLang="zh-TW" sz="3900" b="1" dirty="0" smtClean="0">
                <a:solidFill>
                  <a:srgbClr val="92D050"/>
                </a:solidFill>
                <a:cs typeface="Arial" charset="0"/>
              </a:rPr>
              <a:t>σ</a:t>
            </a: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 # </a:t>
            </a:r>
            <a:r>
              <a:rPr kumimoji="0" lang="en-US" altLang="zh-TW" sz="3900" b="1" baseline="-25000" dirty="0" smtClean="0">
                <a:solidFill>
                  <a:srgbClr val="92D050"/>
                </a:solidFill>
                <a:cs typeface="Arial" charset="0"/>
              </a:rPr>
              <a:t>[tone group boundary]</a:t>
            </a:r>
          </a:p>
          <a:p>
            <a:pPr marL="3911688" lvl="1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- Juncture tone 3 → Sandhi tone 5 at non-final position</a:t>
            </a:r>
            <a:r>
              <a:rPr kumimoji="0" lang="en-US" altLang="zh-TW" sz="2400" b="1" baseline="-25000" dirty="0" smtClean="0">
                <a:solidFill>
                  <a:srgbClr val="92D050"/>
                </a:solidFill>
                <a:cs typeface="Arial" charset="0"/>
              </a:rPr>
              <a:t> </a:t>
            </a:r>
            <a:r>
              <a:rPr kumimoji="0" lang="en-US" altLang="zh-TW" sz="3900" b="1" dirty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	</a:t>
            </a:r>
            <a:endParaRPr kumimoji="0" lang="en-US" altLang="zh-TW" sz="34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endParaRPr kumimoji="0" lang="en-US" altLang="zh-TW" sz="34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endParaRPr kumimoji="0" lang="en-US" altLang="zh-TW" sz="34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endParaRPr kumimoji="0" lang="en-US" altLang="zh-TW" sz="34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endParaRPr kumimoji="0" lang="en-US" altLang="zh-TW" sz="34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b) Juncture tone 5 sound change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cs typeface="Arial" charset="0"/>
              </a:rPr>
              <a:t>/</a:t>
            </a:r>
            <a:r>
              <a:rPr kumimoji="0" lang="en-US" altLang="zh-TW" sz="3900" b="1" dirty="0" err="1" smtClean="0">
                <a:solidFill>
                  <a:srgbClr val="92D050"/>
                </a:solidFill>
                <a:cs typeface="Arial" charset="0"/>
              </a:rPr>
              <a:t>pe</a:t>
            </a:r>
            <a:r>
              <a:rPr lang="en-US" altLang="zh-TW" sz="3900" dirty="0" smtClean="0"/>
              <a:t> </a:t>
            </a:r>
            <a:r>
              <a:rPr lang="en-US" altLang="zh-TW" sz="3900" dirty="0" smtClean="0">
                <a:solidFill>
                  <a:srgbClr val="92D050"/>
                </a:solidFill>
              </a:rPr>
              <a:t>ʔ 5/ → [pe33] “White” 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" charset="0"/>
              </a:rPr>
              <a:t>	</a:t>
            </a:r>
          </a:p>
          <a:p>
            <a:pPr marL="1825604" indent="-1825604"/>
            <a:r>
              <a:rPr kumimoji="0" lang="en-US" altLang="zh-TW" sz="39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</a:t>
            </a:r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- final coda deletion</a:t>
            </a:r>
            <a:endParaRPr kumimoji="0" lang="zh-TW" altLang="en-US" sz="2400" b="1" dirty="0" smtClean="0">
              <a:solidFill>
                <a:schemeClr val="bg1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- vowel lengthening</a:t>
            </a:r>
          </a:p>
          <a:p>
            <a:pPr marL="1825604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- tone lowering</a:t>
            </a:r>
          </a:p>
          <a:p>
            <a:pPr marL="1825604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- voice quality become modal like</a:t>
            </a:r>
          </a:p>
          <a:p>
            <a:pPr marL="1825604" indent="-1825604"/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</a:t>
            </a:r>
            <a:r>
              <a:rPr kumimoji="0" lang="en-US" altLang="zh-TW" sz="2400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(Liao, 2004, Chen, 2010, </a:t>
            </a:r>
            <a:r>
              <a:rPr kumimoji="0" lang="en-US" altLang="zh-TW" sz="2400" dirty="0" err="1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Ang</a:t>
            </a:r>
            <a:r>
              <a:rPr kumimoji="0" lang="en-US" altLang="zh-TW" sz="2400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, 2003)</a:t>
            </a:r>
            <a:endParaRPr kumimoji="0" lang="en-US" altLang="zh-TW" sz="3900" dirty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2. 	Research Questions</a:t>
            </a:r>
          </a:p>
          <a:p>
            <a:pPr marL="1825604" indent="-1825604"/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Are juncture tone 3, sandhi tone 5 &amp; 3 undergoing same changes? </a:t>
            </a:r>
            <a:endParaRPr kumimoji="0" lang="en-US" altLang="zh-TW" sz="1400" dirty="0" smtClean="0">
              <a:solidFill>
                <a:schemeClr val="bg1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/>
            <a:endParaRPr kumimoji="0" lang="en-US" altLang="zh-TW" sz="2300" b="1" dirty="0">
              <a:solidFill>
                <a:srgbClr val="FF3399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13318" name="圖片 20" descr="badge of speech lab v2(for black background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571E13"/>
              </a:clrFrom>
              <a:clrTo>
                <a:srgbClr val="571E13">
                  <a:alpha val="0"/>
                </a:srgbClr>
              </a:clrTo>
            </a:clrChange>
          </a:blip>
          <a:srcRect t="21542" b="15040"/>
          <a:stretch>
            <a:fillRect/>
          </a:stretch>
        </p:blipFill>
        <p:spPr bwMode="auto">
          <a:xfrm>
            <a:off x="35429138" y="0"/>
            <a:ext cx="3603386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圖片 21" descr="badge of nctu (black background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0045" y="-238024"/>
            <a:ext cx="3624608" cy="362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" name="表格 55"/>
          <p:cNvGraphicFramePr>
            <a:graphicFrameLocks noGrp="1"/>
          </p:cNvGraphicFramePr>
          <p:nvPr/>
        </p:nvGraphicFramePr>
        <p:xfrm>
          <a:off x="1458046" y="9811395"/>
          <a:ext cx="9670095" cy="245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600"/>
                <a:gridCol w="2686138"/>
                <a:gridCol w="2059371"/>
                <a:gridCol w="2327986"/>
              </a:tblGrid>
              <a:tr h="54143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Examples</a:t>
                      </a:r>
                      <a:endParaRPr lang="zh-TW" altLang="en-US" sz="2700" dirty="0"/>
                    </a:p>
                  </a:txBody>
                  <a:tcPr marL="129274" marR="129274" marT="64731" marB="64731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</a:tr>
              <a:tr h="8313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Underlying </a:t>
                      </a:r>
                      <a:br>
                        <a:rPr lang="en-US" altLang="zh-TW" sz="2400" b="1" dirty="0" smtClean="0"/>
                      </a:br>
                      <a:r>
                        <a:rPr lang="en-US" altLang="zh-TW" sz="2400" b="1" dirty="0" smtClean="0"/>
                        <a:t>Representation</a:t>
                      </a:r>
                      <a:endParaRPr lang="zh-TW" altLang="en-US" sz="2400" b="1" dirty="0"/>
                    </a:p>
                  </a:txBody>
                  <a:tcPr marL="129274" marR="129274" marT="64731" marB="6473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 smtClean="0"/>
                        <a:t>Phonetic</a:t>
                      </a:r>
                      <a:br>
                        <a:rPr lang="en-US" altLang="zh-TW" sz="2400" b="1" dirty="0" smtClean="0"/>
                      </a:br>
                      <a:r>
                        <a:rPr lang="en-US" altLang="zh-TW" sz="2400" b="1" dirty="0" smtClean="0"/>
                        <a:t>Representation</a:t>
                      </a:r>
                      <a:endParaRPr lang="zh-TW" altLang="en-US" sz="2400" b="1" dirty="0" smtClean="0"/>
                    </a:p>
                  </a:txBody>
                  <a:tcPr marL="129274" marR="129274" marT="64731" marB="6473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dirty="0" smtClean="0"/>
                        <a:t>Chinese </a:t>
                      </a:r>
                      <a:br>
                        <a:rPr lang="en-US" altLang="zh-TW" sz="2400" b="1" dirty="0" smtClean="0"/>
                      </a:br>
                      <a:r>
                        <a:rPr lang="en-US" altLang="zh-TW" sz="2400" b="1" dirty="0" smtClean="0"/>
                        <a:t>Translation</a:t>
                      </a:r>
                      <a:endParaRPr lang="zh-TW" altLang="en-US" sz="2400" b="1" dirty="0" smtClean="0"/>
                    </a:p>
                  </a:txBody>
                  <a:tcPr marL="129274" marR="129274" marT="64731" marB="6473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English</a:t>
                      </a:r>
                      <a:br>
                        <a:rPr lang="en-US" altLang="zh-TW" sz="2400" b="1" dirty="0" smtClean="0"/>
                      </a:br>
                      <a:r>
                        <a:rPr lang="en-US" altLang="zh-TW" sz="2400" b="1" dirty="0" smtClean="0"/>
                        <a:t>Translation</a:t>
                      </a:r>
                      <a:endParaRPr lang="zh-TW" altLang="en-US" sz="2400" b="1" dirty="0"/>
                    </a:p>
                  </a:txBody>
                  <a:tcPr marL="129274" marR="129274" marT="64731" marB="6473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5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/tok</a:t>
                      </a:r>
                      <a:r>
                        <a:rPr lang="en-US" altLang="zh-TW" sz="2400" b="1" dirty="0" smtClean="0"/>
                        <a:t>5</a:t>
                      </a:r>
                      <a:r>
                        <a:rPr lang="en-US" altLang="zh-TW" sz="2400" dirty="0" smtClean="0"/>
                        <a:t> lip5/</a:t>
                      </a:r>
                      <a:endParaRPr lang="zh-TW" altLang="en-US" sz="2400" dirty="0"/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[tok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en-US" altLang="zh-TW" sz="2400" dirty="0" smtClean="0"/>
                        <a:t> lip5]</a:t>
                      </a:r>
                      <a:endParaRPr lang="zh-TW" altLang="en-US" sz="2400" dirty="0" smtClean="0"/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獨立</a:t>
                      </a:r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Independent</a:t>
                      </a:r>
                      <a:endParaRPr lang="zh-TW" altLang="en-US" sz="2400" dirty="0"/>
                    </a:p>
                  </a:txBody>
                  <a:tcPr marL="129274" marR="129274" marT="64731" marB="64731"/>
                </a:tc>
              </a:tr>
              <a:tr h="525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/d</a:t>
                      </a:r>
                      <a:r>
                        <a:rPr lang="en-US" altLang="zh-TW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ʒek</a:t>
                      </a:r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peʔ3/</a:t>
                      </a:r>
                      <a:endParaRPr lang="zh-TW" altLang="en-US" sz="2400" dirty="0"/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[d</a:t>
                      </a:r>
                      <a:r>
                        <a:rPr lang="en-US" altLang="zh-TW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ʒek</a:t>
                      </a:r>
                      <a:r>
                        <a:rPr lang="en-US" altLang="zh-TW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TW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peʔ3</a:t>
                      </a:r>
                      <a:r>
                        <a:rPr lang="en-US" altLang="zh-TW" sz="2400" dirty="0" smtClean="0"/>
                        <a:t>]</a:t>
                      </a:r>
                      <a:endParaRPr lang="zh-TW" altLang="en-US" sz="2400" dirty="0" smtClean="0"/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marL="0" marR="0" indent="0" algn="ctr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叔伯</a:t>
                      </a:r>
                    </a:p>
                  </a:txBody>
                  <a:tcPr marL="129274" marR="129274" marT="64731" marB="64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Fraternal</a:t>
                      </a:r>
                      <a:r>
                        <a:rPr lang="en-US" altLang="zh-TW" sz="2400" baseline="0" dirty="0" smtClean="0"/>
                        <a:t> uncle</a:t>
                      </a:r>
                      <a:endParaRPr lang="zh-TW" altLang="en-US" sz="2400" dirty="0"/>
                    </a:p>
                  </a:txBody>
                  <a:tcPr marL="129274" marR="129274" marT="64731" marB="64731"/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3258246" y="27427323"/>
          <a:ext cx="8496944" cy="20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8"/>
                <a:gridCol w="7080786"/>
              </a:tblGrid>
              <a:tr h="51785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Tones</a:t>
                      </a:r>
                      <a:endParaRPr lang="zh-TW" altLang="en-US" sz="2700" dirty="0"/>
                    </a:p>
                  </a:txBody>
                  <a:tcPr marL="129274" marR="129274" marT="64731" marB="64731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4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Filler</a:t>
                      </a:r>
                      <a:endParaRPr lang="zh-TW" altLang="en-US" sz="2400" b="1" dirty="0"/>
                    </a:p>
                  </a:txBody>
                  <a:tcPr marL="129274" marR="129274" marT="64731" marB="64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55, 13, 33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4804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Control</a:t>
                      </a:r>
                      <a:endParaRPr lang="zh-TW" altLang="en-US" sz="2400" b="1" dirty="0"/>
                    </a:p>
                  </a:txBody>
                  <a:tcPr marL="129274" marR="129274" marT="64731" marB="64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S51:</a:t>
                      </a:r>
                      <a:r>
                        <a:rPr lang="en-US" altLang="zh-TW" sz="2400" baseline="0" dirty="0" smtClean="0"/>
                        <a:t> 40    J51: 56    </a:t>
                      </a:r>
                      <a:r>
                        <a:rPr lang="en-US" altLang="zh-TW" sz="2400" dirty="0" smtClean="0"/>
                        <a:t> S31: 44</a:t>
                      </a:r>
                      <a:r>
                        <a:rPr lang="en-US" altLang="zh-TW" sz="2400" baseline="0" dirty="0" smtClean="0"/>
                        <a:t>   </a:t>
                      </a:r>
                      <a:r>
                        <a:rPr lang="en-US" altLang="zh-TW" sz="2400" dirty="0" smtClean="0"/>
                        <a:t> J31:</a:t>
                      </a:r>
                      <a:r>
                        <a:rPr lang="en-US" altLang="zh-TW" sz="2400" baseline="0" dirty="0" smtClean="0"/>
                        <a:t> 36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4804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/>
                        <a:t>Target</a:t>
                      </a:r>
                      <a:endParaRPr lang="zh-TW" altLang="en-US" sz="2400" b="1" dirty="0"/>
                    </a:p>
                  </a:txBody>
                  <a:tcPr marL="129274" marR="129274" marT="64731" marB="64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aseline="0" dirty="0" smtClean="0"/>
                        <a:t>S5: 109    J5: 70    S3: 122    J3: 95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</a:tbl>
          </a:graphicData>
        </a:graphic>
      </p:graphicFrame>
      <p:sp>
        <p:nvSpPr>
          <p:cNvPr id="101" name="右中括弧 100"/>
          <p:cNvSpPr/>
          <p:nvPr/>
        </p:nvSpPr>
        <p:spPr>
          <a:xfrm rot="16200000">
            <a:off x="37119433" y="11167349"/>
            <a:ext cx="202288" cy="865219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103" name="右中括弧 102"/>
          <p:cNvSpPr/>
          <p:nvPr/>
        </p:nvSpPr>
        <p:spPr>
          <a:xfrm rot="16200000">
            <a:off x="37359887" y="11661370"/>
            <a:ext cx="202288" cy="40716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121" name="橢圓 120"/>
          <p:cNvSpPr/>
          <p:nvPr/>
        </p:nvSpPr>
        <p:spPr>
          <a:xfrm>
            <a:off x="29726260" y="13773354"/>
            <a:ext cx="152686" cy="1529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124" name="橢圓 123"/>
          <p:cNvSpPr/>
          <p:nvPr/>
        </p:nvSpPr>
        <p:spPr>
          <a:xfrm>
            <a:off x="36441888" y="13773354"/>
            <a:ext cx="152686" cy="1529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163" name="文字方塊 162"/>
          <p:cNvSpPr txBox="1"/>
          <p:nvPr/>
        </p:nvSpPr>
        <p:spPr>
          <a:xfrm>
            <a:off x="36577232" y="11490045"/>
            <a:ext cx="712533" cy="561531"/>
          </a:xfrm>
          <a:prstGeom prst="rect">
            <a:avLst/>
          </a:prstGeom>
          <a:noFill/>
        </p:spPr>
        <p:txBody>
          <a:bodyPr wrap="square" lIns="129342" tIns="64670" rIns="129342" bIns="64670" rtlCol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164" name="文字方塊 163"/>
          <p:cNvSpPr txBox="1"/>
          <p:nvPr/>
        </p:nvSpPr>
        <p:spPr>
          <a:xfrm>
            <a:off x="37091452" y="11483226"/>
            <a:ext cx="559847" cy="561531"/>
          </a:xfrm>
          <a:prstGeom prst="rect">
            <a:avLst/>
          </a:prstGeom>
          <a:noFill/>
        </p:spPr>
        <p:txBody>
          <a:bodyPr wrap="square" lIns="129342" tIns="64670" rIns="129342" bIns="64670" rtlCol="0">
            <a:spAutoFit/>
          </a:bodyPr>
          <a:lstStyle/>
          <a:p>
            <a:r>
              <a:rPr lang="en-US" altLang="zh-TW" sz="2800" b="1" dirty="0" smtClean="0"/>
              <a:t>**</a:t>
            </a:r>
            <a:endParaRPr lang="zh-TW" altLang="en-US" sz="2800" b="1" dirty="0"/>
          </a:p>
        </p:txBody>
      </p:sp>
      <p:sp>
        <p:nvSpPr>
          <p:cNvPr id="166" name="文字方塊 165"/>
          <p:cNvSpPr txBox="1"/>
          <p:nvPr/>
        </p:nvSpPr>
        <p:spPr>
          <a:xfrm>
            <a:off x="37951889" y="11273357"/>
            <a:ext cx="712533" cy="561531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167" name="文字方塊 166"/>
          <p:cNvSpPr txBox="1"/>
          <p:nvPr/>
        </p:nvSpPr>
        <p:spPr>
          <a:xfrm>
            <a:off x="39059521" y="11264367"/>
            <a:ext cx="712533" cy="561531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169" name="文字方塊 168"/>
          <p:cNvSpPr txBox="1"/>
          <p:nvPr/>
        </p:nvSpPr>
        <p:spPr>
          <a:xfrm>
            <a:off x="41321832" y="11264367"/>
            <a:ext cx="712533" cy="561531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173" name="右中括弧 172"/>
          <p:cNvSpPr/>
          <p:nvPr/>
        </p:nvSpPr>
        <p:spPr>
          <a:xfrm rot="16200000">
            <a:off x="30098088" y="17214070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grpSp>
        <p:nvGrpSpPr>
          <p:cNvPr id="182" name="群組 181"/>
          <p:cNvGrpSpPr/>
          <p:nvPr/>
        </p:nvGrpSpPr>
        <p:grpSpPr>
          <a:xfrm>
            <a:off x="37996779" y="11625575"/>
            <a:ext cx="605976" cy="203879"/>
            <a:chOff x="26498629" y="8264508"/>
            <a:chExt cx="500066" cy="144000"/>
          </a:xfrm>
        </p:grpSpPr>
        <p:sp>
          <p:nvSpPr>
            <p:cNvPr id="174" name="右中括弧 173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1" name="直線接點 180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群組 182"/>
          <p:cNvGrpSpPr/>
          <p:nvPr/>
        </p:nvGrpSpPr>
        <p:grpSpPr>
          <a:xfrm>
            <a:off x="39105491" y="11625575"/>
            <a:ext cx="605976" cy="203879"/>
            <a:chOff x="26498629" y="8264508"/>
            <a:chExt cx="500066" cy="144000"/>
          </a:xfrm>
        </p:grpSpPr>
        <p:sp>
          <p:nvSpPr>
            <p:cNvPr id="184" name="右中括弧 183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5" name="直線接點 184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群組 185"/>
          <p:cNvGrpSpPr/>
          <p:nvPr/>
        </p:nvGrpSpPr>
        <p:grpSpPr>
          <a:xfrm>
            <a:off x="40236648" y="11625575"/>
            <a:ext cx="605976" cy="203879"/>
            <a:chOff x="26498629" y="8264508"/>
            <a:chExt cx="500066" cy="144000"/>
          </a:xfrm>
        </p:grpSpPr>
        <p:sp>
          <p:nvSpPr>
            <p:cNvPr id="187" name="右中括弧 186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8" name="直線接點 187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群組 192"/>
          <p:cNvGrpSpPr/>
          <p:nvPr/>
        </p:nvGrpSpPr>
        <p:grpSpPr>
          <a:xfrm>
            <a:off x="41361071" y="11625575"/>
            <a:ext cx="605976" cy="203879"/>
            <a:chOff x="26498629" y="8264508"/>
            <a:chExt cx="500066" cy="144000"/>
          </a:xfrm>
        </p:grpSpPr>
        <p:sp>
          <p:nvSpPr>
            <p:cNvPr id="194" name="右中括弧 193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5" name="直線接點 194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右中括弧 198"/>
          <p:cNvSpPr/>
          <p:nvPr/>
        </p:nvSpPr>
        <p:spPr>
          <a:xfrm rot="16200000">
            <a:off x="37028182" y="11315250"/>
            <a:ext cx="202288" cy="706971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00" name="右中括弧 199"/>
          <p:cNvSpPr/>
          <p:nvPr/>
        </p:nvSpPr>
        <p:spPr>
          <a:xfrm rot="16200000">
            <a:off x="36832638" y="11692889"/>
            <a:ext cx="202288" cy="356267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01" name="右中括弧 200"/>
          <p:cNvSpPr/>
          <p:nvPr/>
        </p:nvSpPr>
        <p:spPr>
          <a:xfrm rot="16200000">
            <a:off x="37236622" y="11692889"/>
            <a:ext cx="202288" cy="356267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02" name="文字方塊 201"/>
          <p:cNvSpPr txBox="1"/>
          <p:nvPr/>
        </p:nvSpPr>
        <p:spPr>
          <a:xfrm>
            <a:off x="34443516" y="11296526"/>
            <a:ext cx="712533" cy="561531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grpSp>
        <p:nvGrpSpPr>
          <p:cNvPr id="203" name="群組 202"/>
          <p:cNvGrpSpPr/>
          <p:nvPr/>
        </p:nvGrpSpPr>
        <p:grpSpPr>
          <a:xfrm>
            <a:off x="34488406" y="11648744"/>
            <a:ext cx="605976" cy="203879"/>
            <a:chOff x="26498629" y="8264508"/>
            <a:chExt cx="500066" cy="144000"/>
          </a:xfrm>
        </p:grpSpPr>
        <p:sp>
          <p:nvSpPr>
            <p:cNvPr id="204" name="右中括弧 203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5" name="直線接點 204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群組 206"/>
          <p:cNvGrpSpPr/>
          <p:nvPr/>
        </p:nvGrpSpPr>
        <p:grpSpPr>
          <a:xfrm>
            <a:off x="33317746" y="11647158"/>
            <a:ext cx="605976" cy="203879"/>
            <a:chOff x="26498629" y="8264508"/>
            <a:chExt cx="500066" cy="144000"/>
          </a:xfrm>
        </p:grpSpPr>
        <p:sp>
          <p:nvSpPr>
            <p:cNvPr id="208" name="右中括弧 207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9" name="直線接點 208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群組 210"/>
          <p:cNvGrpSpPr/>
          <p:nvPr/>
        </p:nvGrpSpPr>
        <p:grpSpPr>
          <a:xfrm>
            <a:off x="32239387" y="11657947"/>
            <a:ext cx="605976" cy="203879"/>
            <a:chOff x="26498629" y="8264508"/>
            <a:chExt cx="500066" cy="144000"/>
          </a:xfrm>
        </p:grpSpPr>
        <p:sp>
          <p:nvSpPr>
            <p:cNvPr id="212" name="右中括弧 211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3" name="直線接點 212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群組 214"/>
          <p:cNvGrpSpPr/>
          <p:nvPr/>
        </p:nvGrpSpPr>
        <p:grpSpPr>
          <a:xfrm>
            <a:off x="31085340" y="11648744"/>
            <a:ext cx="605976" cy="203879"/>
            <a:chOff x="26498629" y="8264508"/>
            <a:chExt cx="500066" cy="144000"/>
          </a:xfrm>
        </p:grpSpPr>
        <p:sp>
          <p:nvSpPr>
            <p:cNvPr id="216" name="右中括弧 215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7" name="直線接點 216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群組 218"/>
          <p:cNvGrpSpPr/>
          <p:nvPr/>
        </p:nvGrpSpPr>
        <p:grpSpPr>
          <a:xfrm>
            <a:off x="29981117" y="11648744"/>
            <a:ext cx="605976" cy="203879"/>
            <a:chOff x="26498629" y="8264508"/>
            <a:chExt cx="500066" cy="144000"/>
          </a:xfrm>
        </p:grpSpPr>
        <p:sp>
          <p:nvSpPr>
            <p:cNvPr id="220" name="右中括弧 219"/>
            <p:cNvSpPr/>
            <p:nvPr/>
          </p:nvSpPr>
          <p:spPr>
            <a:xfrm rot="16200000">
              <a:off x="26677224" y="8085913"/>
              <a:ext cx="142876" cy="500066"/>
            </a:xfrm>
            <a:prstGeom prst="rightBracke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1" name="直線接點 220"/>
            <p:cNvCxnSpPr/>
            <p:nvPr/>
          </p:nvCxnSpPr>
          <p:spPr>
            <a:xfrm rot="5400000">
              <a:off x="26663166" y="8335714"/>
              <a:ext cx="14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3" name="右中括弧 222"/>
          <p:cNvSpPr/>
          <p:nvPr/>
        </p:nvSpPr>
        <p:spPr>
          <a:xfrm rot="16200000">
            <a:off x="31238671" y="17222080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24" name="文字方塊 223"/>
          <p:cNvSpPr txBox="1"/>
          <p:nvPr/>
        </p:nvSpPr>
        <p:spPr>
          <a:xfrm>
            <a:off x="31125342" y="18308339"/>
            <a:ext cx="812008" cy="566486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225" name="右中括弧 224"/>
          <p:cNvSpPr/>
          <p:nvPr/>
        </p:nvSpPr>
        <p:spPr>
          <a:xfrm rot="16200000">
            <a:off x="32377904" y="17203281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27" name="右中括弧 226"/>
          <p:cNvSpPr/>
          <p:nvPr/>
        </p:nvSpPr>
        <p:spPr>
          <a:xfrm rot="16200000">
            <a:off x="33571002" y="17192493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28" name="文字方塊 227"/>
          <p:cNvSpPr txBox="1"/>
          <p:nvPr/>
        </p:nvSpPr>
        <p:spPr>
          <a:xfrm>
            <a:off x="33346024" y="17072508"/>
            <a:ext cx="812008" cy="566486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229" name="右中括弧 228"/>
          <p:cNvSpPr/>
          <p:nvPr/>
        </p:nvSpPr>
        <p:spPr>
          <a:xfrm rot="16200000">
            <a:off x="34685998" y="17192493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30" name="文字方塊 229"/>
          <p:cNvSpPr txBox="1"/>
          <p:nvPr/>
        </p:nvSpPr>
        <p:spPr>
          <a:xfrm>
            <a:off x="34461020" y="17072508"/>
            <a:ext cx="812008" cy="566486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***</a:t>
            </a:r>
            <a:endParaRPr lang="zh-TW" altLang="en-US" sz="2800" b="1" dirty="0"/>
          </a:p>
        </p:txBody>
      </p:sp>
      <p:sp>
        <p:nvSpPr>
          <p:cNvPr id="231" name="右中括弧 230"/>
          <p:cNvSpPr/>
          <p:nvPr/>
        </p:nvSpPr>
        <p:spPr>
          <a:xfrm rot="16200000">
            <a:off x="40445460" y="17161719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32" name="文字方塊 231"/>
          <p:cNvSpPr txBox="1"/>
          <p:nvPr/>
        </p:nvSpPr>
        <p:spPr>
          <a:xfrm>
            <a:off x="40351105" y="17041733"/>
            <a:ext cx="812008" cy="566486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</a:t>
            </a:r>
            <a:endParaRPr lang="zh-TW" altLang="en-US" sz="2800" b="1" dirty="0"/>
          </a:p>
        </p:txBody>
      </p:sp>
      <p:sp>
        <p:nvSpPr>
          <p:cNvPr id="233" name="右中括弧 232"/>
          <p:cNvSpPr/>
          <p:nvPr/>
        </p:nvSpPr>
        <p:spPr>
          <a:xfrm rot="16200000">
            <a:off x="41560456" y="17161719"/>
            <a:ext cx="203879" cy="610743"/>
          </a:xfrm>
          <a:prstGeom prst="rightBracke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9342" tIns="64670" rIns="129342" bIns="64670" rtlCol="0" anchor="ctr"/>
          <a:lstStyle/>
          <a:p>
            <a:pPr algn="ctr"/>
            <a:endParaRPr lang="zh-TW" altLang="en-US"/>
          </a:p>
        </p:txBody>
      </p:sp>
      <p:sp>
        <p:nvSpPr>
          <p:cNvPr id="234" name="文字方塊 233"/>
          <p:cNvSpPr txBox="1"/>
          <p:nvPr/>
        </p:nvSpPr>
        <p:spPr>
          <a:xfrm>
            <a:off x="41400116" y="17041733"/>
            <a:ext cx="812008" cy="566486"/>
          </a:xfrm>
          <a:prstGeom prst="rect">
            <a:avLst/>
          </a:prstGeom>
          <a:noFill/>
        </p:spPr>
        <p:txBody>
          <a:bodyPr wrap="square" lIns="129342" tIns="64670" rIns="129342" bIns="64670" rtlCol="0" anchor="t" anchorCtr="0">
            <a:spAutoFit/>
          </a:bodyPr>
          <a:lstStyle/>
          <a:p>
            <a:r>
              <a:rPr lang="en-US" altLang="zh-TW" sz="2800" b="1" dirty="0" smtClean="0"/>
              <a:t>**</a:t>
            </a:r>
            <a:endParaRPr lang="zh-TW" altLang="en-US" sz="2800" b="1" dirty="0"/>
          </a:p>
        </p:txBody>
      </p:sp>
      <p:pic>
        <p:nvPicPr>
          <p:cNvPr id="92" name="圖片 3" descr="egg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56590" y="3402683"/>
            <a:ext cx="3329882" cy="435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6" cstate="print"/>
          <a:srcRect l="153" r="2491"/>
          <a:stretch>
            <a:fillRect/>
          </a:stretch>
        </p:blipFill>
        <p:spPr bwMode="auto">
          <a:xfrm>
            <a:off x="28605062" y="14059867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7" cstate="print"/>
          <a:srcRect l="1035" r="2095"/>
          <a:stretch>
            <a:fillRect/>
          </a:stretch>
        </p:blipFill>
        <p:spPr bwMode="auto">
          <a:xfrm>
            <a:off x="35589838" y="14059867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rrowheads="1"/>
          </p:cNvPicPr>
          <p:nvPr/>
        </p:nvPicPr>
        <p:blipFill>
          <a:blip r:embed="rId8" cstate="print"/>
          <a:srcRect l="2028" r="615"/>
          <a:stretch>
            <a:fillRect/>
          </a:stretch>
        </p:blipFill>
        <p:spPr bwMode="auto">
          <a:xfrm>
            <a:off x="28605062" y="6571035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rrowheads="1"/>
          </p:cNvPicPr>
          <p:nvPr/>
        </p:nvPicPr>
        <p:blipFill>
          <a:blip r:embed="rId9" cstate="print"/>
          <a:srcRect l="1851" t="842" r="1042" b="3547"/>
          <a:stretch>
            <a:fillRect/>
          </a:stretch>
        </p:blipFill>
        <p:spPr bwMode="auto">
          <a:xfrm>
            <a:off x="35373814" y="6571035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rrowheads="1"/>
          </p:cNvPicPr>
          <p:nvPr/>
        </p:nvPicPr>
        <p:blipFill>
          <a:blip r:embed="rId10" cstate="print"/>
          <a:srcRect l="4980" r="398"/>
          <a:stretch>
            <a:fillRect/>
          </a:stretch>
        </p:blipFill>
        <p:spPr bwMode="auto">
          <a:xfrm>
            <a:off x="17660910" y="25953365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文字方塊 90"/>
          <p:cNvSpPr txBox="1"/>
          <p:nvPr/>
        </p:nvSpPr>
        <p:spPr>
          <a:xfrm>
            <a:off x="13688958" y="18150476"/>
            <a:ext cx="14400000" cy="1195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160000" indent="-1825604">
              <a:buFont typeface="+mj-lt"/>
              <a:buAutoNum type="arabicPeriod" startAt="4"/>
            </a:pPr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Results</a:t>
            </a:r>
          </a:p>
          <a:p>
            <a:pPr marL="2160000" indent="-1825604">
              <a:buFont typeface="+mj-lt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  <a:sym typeface="Wingdings" pitchFamily="2" charset="2"/>
              </a:rPr>
              <a:t>Coda Deletion</a:t>
            </a:r>
          </a:p>
          <a:p>
            <a:pPr marL="2160000" indent="-1825604">
              <a:buFont typeface="Arial" charset="0"/>
              <a:buChar char="•"/>
            </a:pPr>
            <a:r>
              <a:rPr kumimoji="0" lang="en-US" altLang="zh-TW" sz="3900" b="1" dirty="0" err="1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Above 90% coda [ʔ] deletion</a:t>
            </a:r>
          </a:p>
          <a:p>
            <a:pPr marL="2160000" indent="-1825604">
              <a:buFont typeface="Arial" charset="0"/>
              <a:buChar char="•"/>
            </a:pPr>
            <a:r>
              <a:rPr kumimoji="0" lang="en-US" altLang="zh-TW" sz="3900" b="1" dirty="0" err="1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60-70% coda [p, t, k] deletion</a:t>
            </a:r>
          </a:p>
          <a:p>
            <a:pPr marL="1825604" indent="-1825604"/>
            <a:endParaRPr lang="en-US" altLang="zh-TW" sz="4000" b="1" dirty="0" smtClean="0">
              <a:solidFill>
                <a:srgbClr val="92D050"/>
              </a:solidFill>
            </a:endParaRPr>
          </a:p>
          <a:p>
            <a:pPr marL="1825604" indent="-1825604"/>
            <a:endParaRPr kumimoji="0" lang="en-US" altLang="zh-TW" sz="4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2160000" indent="-1825604">
              <a:buFont typeface="+mj-lt"/>
              <a:buAutoNum type="alphaLcParenR" startAt="2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  <a:sym typeface="Wingdings" pitchFamily="2" charset="2"/>
              </a:rPr>
              <a:t>Duration Lengthening</a:t>
            </a:r>
          </a:p>
          <a:p>
            <a:pPr marL="2160000" indent="-1825604">
              <a:buFont typeface="Arial" charset="0"/>
              <a:buChar char="•"/>
            </a:pPr>
            <a:r>
              <a:rPr kumimoji="0" lang="en-US" altLang="zh-TW" sz="3900" b="1" dirty="0" err="1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[ʔ ]: Duration lengthening </a:t>
            </a:r>
          </a:p>
          <a:p>
            <a:pPr marL="1825604" indent="-1825604"/>
            <a:r>
              <a:rPr lang="en-US" altLang="zh-TW" sz="4000" b="1" dirty="0" smtClean="0">
                <a:solidFill>
                  <a:srgbClr val="92D050"/>
                </a:solidFill>
              </a:rPr>
              <a:t> </a:t>
            </a: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endParaRPr lang="zh-TW" altLang="en-US" sz="4000" dirty="0"/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11" cstate="print"/>
          <a:srcRect l="3418" t="5412" r="4308" b="4389"/>
          <a:stretch>
            <a:fillRect/>
          </a:stretch>
        </p:blipFill>
        <p:spPr bwMode="auto">
          <a:xfrm>
            <a:off x="18761056" y="20755014"/>
            <a:ext cx="42768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文字方塊 105"/>
          <p:cNvSpPr txBox="1"/>
          <p:nvPr/>
        </p:nvSpPr>
        <p:spPr>
          <a:xfrm>
            <a:off x="443206" y="18144326"/>
            <a:ext cx="12960000" cy="12803505"/>
          </a:xfrm>
          <a:prstGeom prst="rect">
            <a:avLst/>
          </a:prstGeom>
          <a:noFill/>
          <a:ln w="381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marL="2160000" indent="-1825604">
              <a:buFont typeface="+mj-lt"/>
              <a:buAutoNum type="arabicPeriod" startAt="3"/>
            </a:pPr>
            <a:r>
              <a:rPr kumimoji="0" lang="en-US" altLang="zh-TW" sz="4800" b="1" dirty="0" smtClean="0">
                <a:solidFill>
                  <a:srgbClr val="FF3399"/>
                </a:solidFill>
                <a:latin typeface="Arial Unicode MS"/>
                <a:ea typeface="Arial Unicode MS"/>
                <a:cs typeface="Arial Unicode MS"/>
              </a:rPr>
              <a:t>Method</a:t>
            </a:r>
          </a:p>
          <a:p>
            <a:pPr marL="2160000" indent="-1825604">
              <a:buFont typeface="Calibri" pitchFamily="34" charset="0"/>
              <a:buAutoNum type="alphaLcParenR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Subjects</a:t>
            </a:r>
          </a:p>
          <a:p>
            <a:pPr marL="2160000" indent="-1825604">
              <a:buFont typeface="Arial" charset="0"/>
              <a:buChar char="•"/>
            </a:pPr>
            <a:r>
              <a:rPr lang="en-US" altLang="zh-TW" sz="3900" b="1" dirty="0" smtClean="0">
                <a:solidFill>
                  <a:srgbClr val="92D050"/>
                </a:solidFill>
              </a:rPr>
              <a:t>40 speakers:</a:t>
            </a:r>
          </a:p>
          <a:p>
            <a:pPr marL="1825604" indent="-1825604">
              <a:buFont typeface="Arial" charset="0"/>
              <a:buChar char="•"/>
            </a:pPr>
            <a:endParaRPr lang="en-US" altLang="zh-TW" sz="4000" dirty="0" smtClean="0">
              <a:solidFill>
                <a:srgbClr val="92D050"/>
              </a:solidFill>
            </a:endParaRPr>
          </a:p>
          <a:p>
            <a:pPr marL="1825604" indent="-1825604"/>
            <a:r>
              <a:rPr lang="en-US" altLang="zh-TW" sz="3400" b="1" dirty="0" smtClean="0">
                <a:solidFill>
                  <a:srgbClr val="92D050"/>
                </a:solidFill>
              </a:rPr>
              <a:t>	 </a:t>
            </a:r>
            <a:r>
              <a:rPr lang="en-US" altLang="zh-TW" sz="3400" b="1" dirty="0" smtClean="0">
                <a:solidFill>
                  <a:srgbClr val="FFFF00"/>
                </a:solidFill>
              </a:rPr>
              <a:t>{[(2 males + 2 females) </a:t>
            </a:r>
          </a:p>
          <a:p>
            <a:pPr marL="1825604" indent="-1825604"/>
            <a:r>
              <a:rPr lang="en-US" altLang="zh-TW" sz="3400" b="1" dirty="0" smtClean="0">
                <a:solidFill>
                  <a:srgbClr val="FFFF00"/>
                </a:solidFill>
              </a:rPr>
              <a:t> 	 × 2 ages] </a:t>
            </a:r>
          </a:p>
          <a:p>
            <a:pPr marL="1825604" indent="-1825604"/>
            <a:r>
              <a:rPr lang="en-US" altLang="zh-TW" sz="3400" b="1" dirty="0" smtClean="0">
                <a:solidFill>
                  <a:srgbClr val="FFFF00"/>
                </a:solidFill>
              </a:rPr>
              <a:t> 	 × 5 dialect regions}</a:t>
            </a:r>
            <a:endParaRPr kumimoji="0" lang="en-US" altLang="zh-TW" sz="3400" b="1" dirty="0" smtClean="0">
              <a:solidFill>
                <a:srgbClr val="FFFF00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>
              <a:buFont typeface="Arial" charset="0"/>
              <a:buChar char="•"/>
            </a:pPr>
            <a:endParaRPr kumimoji="0" lang="en-US" altLang="zh-TW" sz="5400" b="1" dirty="0" smtClean="0">
              <a:solidFill>
                <a:srgbClr val="92D050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>
              <a:buFont typeface="Arial" charset="0"/>
              <a:buChar char="•"/>
            </a:pPr>
            <a:endParaRPr kumimoji="0" lang="en-US" altLang="zh-TW" sz="5400" b="1" dirty="0" smtClean="0">
              <a:solidFill>
                <a:srgbClr val="92D050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>
              <a:buFont typeface="Arial" charset="0"/>
              <a:buChar char="•"/>
            </a:pPr>
            <a:endParaRPr kumimoji="0" lang="en-US" altLang="zh-TW" sz="5400" b="1" dirty="0" smtClean="0">
              <a:solidFill>
                <a:srgbClr val="92D050"/>
              </a:solidFill>
              <a:latin typeface="Arial Unicode MS"/>
              <a:ea typeface="Arial Unicode MS"/>
              <a:cs typeface="Arial" charset="0"/>
            </a:endParaRPr>
          </a:p>
          <a:p>
            <a:pPr marL="2160000" indent="-1825604">
              <a:buFont typeface="+mj-lt"/>
              <a:buAutoNum type="alphaLcParenR" startAt="2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Corpus</a:t>
            </a:r>
          </a:p>
          <a:p>
            <a:pPr marL="2160000" indent="-1825604">
              <a:buFont typeface="Arial" charset="0"/>
              <a:buChar char="•"/>
            </a:pPr>
            <a:r>
              <a:rPr lang="en-US" altLang="zh-TW" sz="3900" b="1" dirty="0" smtClean="0">
                <a:solidFill>
                  <a:srgbClr val="92D050"/>
                </a:solidFill>
              </a:rPr>
              <a:t>472 Disyllabic words embedded in carrier sentence: </a:t>
            </a:r>
          </a:p>
          <a:p>
            <a:pPr marL="1825604" indent="-1825604" algn="ctr"/>
            <a:r>
              <a:rPr lang="en-US" altLang="zh-TW" sz="3900" b="1" dirty="0" smtClean="0">
                <a:solidFill>
                  <a:srgbClr val="FFFF00"/>
                </a:solidFill>
              </a:rPr>
              <a:t>“Please listen </a:t>
            </a:r>
            <a:r>
              <a:rPr lang="en-US" altLang="zh-TW" sz="3900" b="1" dirty="0" smtClean="0">
                <a:solidFill>
                  <a:srgbClr val="FFFF00"/>
                </a:solidFill>
              </a:rPr>
              <a:t>to </a:t>
            </a:r>
            <a:r>
              <a:rPr lang="en-US" altLang="zh-TW" sz="3900" b="1" dirty="0" smtClean="0">
                <a:solidFill>
                  <a:srgbClr val="FFFF00"/>
                </a:solidFill>
              </a:rPr>
              <a:t>the tone of _______ first.”</a:t>
            </a:r>
          </a:p>
          <a:p>
            <a:pPr marL="1825604" indent="-1825604"/>
            <a:r>
              <a:rPr lang="en-US" altLang="zh-TW" sz="4000" dirty="0" smtClean="0">
                <a:solidFill>
                  <a:srgbClr val="92D050"/>
                </a:solidFill>
              </a:rPr>
              <a:t> </a:t>
            </a: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endParaRPr lang="zh-TW" altLang="en-US" sz="4000" dirty="0"/>
          </a:p>
        </p:txBody>
      </p:sp>
      <p:pic>
        <p:nvPicPr>
          <p:cNvPr id="94" name="圖片 3" descr="TD-taiwan-black-white-outline-no-labels-counties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73851" y="18271822"/>
            <a:ext cx="4071967" cy="644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文字方塊 107"/>
          <p:cNvSpPr txBox="1"/>
          <p:nvPr/>
        </p:nvSpPr>
        <p:spPr>
          <a:xfrm>
            <a:off x="13688958" y="3289174"/>
            <a:ext cx="14400000" cy="15487345"/>
          </a:xfrm>
          <a:prstGeom prst="rect">
            <a:avLst/>
          </a:prstGeom>
          <a:noFill/>
          <a:ln w="38100">
            <a:solidFill>
              <a:srgbClr val="33CC33"/>
            </a:solidFill>
          </a:ln>
        </p:spPr>
        <p:txBody>
          <a:bodyPr wrap="square" lIns="417605" tIns="208802" rIns="417605" bIns="208802">
            <a:spAutoFit/>
          </a:bodyPr>
          <a:lstStyle/>
          <a:p>
            <a:pPr marL="1825604" indent="-1825604"/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  <a:sym typeface="Wingdings" pitchFamily="2" charset="2"/>
              </a:rPr>
              <a:t>c) 	Experimental Procedure</a:t>
            </a: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Acoustical and EGG Recording</a:t>
            </a:r>
          </a:p>
          <a:p>
            <a:pPr marL="1825604" indent="-1825604"/>
            <a:endParaRPr lang="en-US" altLang="zh-TW" sz="4000" b="1" dirty="0" smtClean="0">
              <a:solidFill>
                <a:srgbClr val="92D050"/>
              </a:solidFill>
            </a:endParaRPr>
          </a:p>
          <a:p>
            <a:pPr marL="1825604" indent="-1825604">
              <a:buAutoNum type="alphaLcParenR" startAt="3"/>
            </a:pPr>
            <a:endParaRPr kumimoji="0" lang="en-US" altLang="zh-TW" sz="40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  <a:sym typeface="Wingdings" pitchFamily="2" charset="2"/>
            </a:endParaRPr>
          </a:p>
          <a:p>
            <a:pPr marL="1825604" indent="-1825604"/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+mj-lt"/>
              <a:buAutoNum type="alphaLcParenR" startAt="4"/>
            </a:pPr>
            <a:r>
              <a:rPr kumimoji="0" lang="en-US" altLang="zh-TW" sz="3900" b="1" dirty="0" smtClean="0">
                <a:solidFill>
                  <a:srgbClr val="FD9203"/>
                </a:solidFill>
                <a:latin typeface="Arial Unicode MS"/>
                <a:ea typeface="Arial Unicode MS"/>
                <a:cs typeface="Arial Unicode MS"/>
              </a:rPr>
              <a:t>Data Analysis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err="1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Praat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: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Segmentation and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Tagging</a:t>
            </a:r>
            <a:r>
              <a:rPr kumimoji="0" lang="en-US" altLang="zh-TW" sz="24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</a:t>
            </a:r>
            <a:endParaRPr kumimoji="0" lang="en-US" altLang="zh-TW" sz="3600" b="1" dirty="0" smtClean="0">
              <a:solidFill>
                <a:srgbClr val="92D050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err="1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VoiceSauce</a:t>
            </a: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: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Extract acoustical parameters</a:t>
            </a:r>
          </a:p>
          <a:p>
            <a:pPr marL="1825604" indent="-1825604">
              <a:buFont typeface="Arial" charset="0"/>
              <a:buChar char="•"/>
            </a:pPr>
            <a:r>
              <a:rPr kumimoji="0" lang="en-US" altLang="zh-TW" sz="3900" b="1" dirty="0" smtClean="0">
                <a:solidFill>
                  <a:srgbClr val="92D050"/>
                </a:solidFill>
                <a:latin typeface="Arial Unicode MS"/>
                <a:ea typeface="Arial Unicode MS"/>
                <a:cs typeface="Arial Unicode MS"/>
              </a:rPr>
              <a:t>R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 : Mixed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effect </a:t>
            </a:r>
            <a:r>
              <a:rPr kumimoji="0" lang="en-US" altLang="zh-TW" sz="3900" b="1" dirty="0" smtClean="0">
                <a:solidFill>
                  <a:schemeClr val="accent3"/>
                </a:solidFill>
                <a:latin typeface="Arial Unicode MS"/>
                <a:ea typeface="Arial Unicode MS"/>
                <a:cs typeface="Arial" charset="0"/>
              </a:rPr>
              <a:t>linear regression </a:t>
            </a:r>
            <a:endParaRPr kumimoji="0" lang="en-US" altLang="zh-TW" sz="3900" b="1" dirty="0" smtClean="0">
              <a:solidFill>
                <a:schemeClr val="accent3"/>
              </a:solidFill>
              <a:latin typeface="Arial Unicode MS"/>
              <a:ea typeface="Arial Unicode MS"/>
              <a:cs typeface="Arial" charset="0"/>
            </a:endParaRPr>
          </a:p>
          <a:p>
            <a:pPr marL="1825604" indent="-1825604"/>
            <a:endParaRPr kumimoji="0" lang="en-US" altLang="zh-TW" sz="24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>
              <a:buFont typeface="Calibri" pitchFamily="34" charset="0"/>
              <a:buAutoNum type="alphaLcParenR" startAt="3"/>
            </a:pPr>
            <a:endParaRPr kumimoji="0" lang="en-US" altLang="zh-TW" sz="3900" b="1" dirty="0" smtClean="0">
              <a:solidFill>
                <a:srgbClr val="FD9203"/>
              </a:solidFill>
              <a:latin typeface="Arial Unicode MS"/>
              <a:ea typeface="Arial Unicode MS"/>
              <a:cs typeface="Arial Unicode MS"/>
            </a:endParaRPr>
          </a:p>
          <a:p>
            <a:pPr marL="1825604" indent="-1825604"/>
            <a:r>
              <a:rPr kumimoji="0" lang="en-US" altLang="zh-TW" sz="2300" dirty="0" smtClean="0">
                <a:solidFill>
                  <a:schemeClr val="bg1"/>
                </a:solidFill>
                <a:latin typeface="Arial Unicode MS"/>
                <a:ea typeface="Arial Unicode MS"/>
                <a:cs typeface="Arial" charset="0"/>
              </a:rPr>
              <a:t>	</a:t>
            </a:r>
          </a:p>
          <a:p>
            <a:pPr marL="1825604" indent="-1825604"/>
            <a:endParaRPr kumimoji="0" lang="en-US" altLang="zh-TW" sz="4200" b="1" dirty="0" smtClean="0">
              <a:solidFill>
                <a:srgbClr val="FF3399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1825604" indent="-1825604"/>
            <a:endParaRPr kumimoji="0" lang="en-US" altLang="zh-TW" sz="4200" b="1" dirty="0" smtClean="0">
              <a:solidFill>
                <a:srgbClr val="FF3399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1825604" indent="-1825604"/>
            <a:endParaRPr kumimoji="0" lang="en-US" altLang="zh-TW" sz="4200" b="1" dirty="0" smtClean="0">
              <a:solidFill>
                <a:srgbClr val="FF3399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110" name="表格 109"/>
          <p:cNvGraphicFramePr>
            <a:graphicFrameLocks noGrp="1"/>
          </p:cNvGraphicFramePr>
          <p:nvPr/>
        </p:nvGraphicFramePr>
        <p:xfrm>
          <a:off x="14146161" y="11710963"/>
          <a:ext cx="13430344" cy="561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10215634"/>
              </a:tblGrid>
              <a:tr h="33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Measure</a:t>
                      </a:r>
                      <a:endParaRPr lang="zh-TW" altLang="en-US" sz="2700" dirty="0"/>
                    </a:p>
                  </a:txBody>
                  <a:tcPr marL="129274" marR="129274" marT="64731" marB="64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Description</a:t>
                      </a:r>
                      <a:endParaRPr lang="zh-TW" altLang="en-US" sz="2700" dirty="0"/>
                    </a:p>
                  </a:txBody>
                  <a:tcPr marL="129274" marR="129274" marT="64731" marB="64731" anchor="ctr"/>
                </a:tc>
              </a:tr>
              <a:tr h="482184">
                <a:tc>
                  <a:txBody>
                    <a:bodyPr/>
                    <a:lstStyle/>
                    <a:p>
                      <a:pPr marL="0" indent="180340" algn="l" defTabSz="4176053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  <a:endParaRPr lang="zh-TW" altLang="zh-TW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Vowel</a:t>
                      </a:r>
                      <a:r>
                        <a:rPr lang="en-US" altLang="zh-TW" sz="2400" baseline="0" dirty="0" smtClean="0"/>
                        <a:t> duration (ms)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785082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F0 </a:t>
                      </a:r>
                      <a:r>
                        <a:rPr lang="en-US" sz="2400" b="1" kern="100" dirty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Onset and Offset</a:t>
                      </a:r>
                      <a:endParaRPr lang="zh-TW" sz="2400" b="1" kern="100" dirty="0">
                        <a:effectLst/>
                        <a:latin typeface="+mj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F0 measured at 20% and 80% vowel intervals (Hz)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482184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F0 Range</a:t>
                      </a:r>
                      <a:endParaRPr lang="zh-TW" sz="2400" b="1" kern="100" dirty="0">
                        <a:effectLst/>
                        <a:latin typeface="+mj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F0</a:t>
                      </a:r>
                      <a:r>
                        <a:rPr lang="en-US" altLang="zh-TW" sz="2400" baseline="0" dirty="0" smtClean="0"/>
                        <a:t> at 20% -F0 at 80% vowel Interval (Hz)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856866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A2* at</a:t>
                      </a:r>
                      <a:r>
                        <a:rPr lang="en-US" altLang="zh-TW" sz="2400" b="1" kern="100" baseline="0" dirty="0" smtClean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 vowel 70%</a:t>
                      </a:r>
                      <a:endParaRPr lang="zh-TW" sz="2400" b="1" kern="100" dirty="0">
                        <a:effectLst/>
                        <a:latin typeface="+mj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Amplitude</a:t>
                      </a:r>
                      <a:r>
                        <a:rPr lang="en-US" altLang="zh-TW" sz="2400" baseline="0" dirty="0" smtClean="0"/>
                        <a:t> of the strongest harmonic of 2</a:t>
                      </a:r>
                      <a:r>
                        <a:rPr lang="en-US" altLang="zh-TW" sz="2400" baseline="30000" dirty="0" smtClean="0"/>
                        <a:t>nd</a:t>
                      </a:r>
                      <a:r>
                        <a:rPr lang="en-US" altLang="zh-TW" sz="2400" baseline="0" dirty="0" smtClean="0"/>
                        <a:t> formant</a:t>
                      </a:r>
                    </a:p>
                    <a:p>
                      <a:pPr algn="l"/>
                      <a:r>
                        <a:rPr lang="en-US" altLang="zh-TW" sz="2400" baseline="0" dirty="0" smtClean="0"/>
                        <a:t> (dB)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1103174">
                <a:tc>
                  <a:txBody>
                    <a:bodyPr/>
                    <a:lstStyle/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j-lt"/>
                          <a:ea typeface="新細明體"/>
                          <a:cs typeface="Times New Roman"/>
                        </a:rPr>
                        <a:t>H1*-A3* at vowel 70%</a:t>
                      </a:r>
                      <a:endParaRPr lang="zh-TW" sz="2400" b="1" kern="100" dirty="0">
                        <a:effectLst/>
                        <a:latin typeface="+mj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Spectral tilt. Amplitude</a:t>
                      </a:r>
                      <a:r>
                        <a:rPr lang="en-US" altLang="zh-TW" sz="2400" baseline="0" dirty="0" smtClean="0"/>
                        <a:t> differences between the first harmonic and the strongest harmonic of the third formant (dB</a:t>
                      </a:r>
                      <a:r>
                        <a:rPr lang="en-US" altLang="zh-TW" sz="2400" baseline="0" dirty="0" smtClean="0"/>
                        <a:t>) (higher = less tense)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  <a:tr h="562548">
                <a:tc>
                  <a:txBody>
                    <a:bodyPr/>
                    <a:lstStyle/>
                    <a:p>
                      <a:pPr marL="0" indent="180340" algn="l" defTabSz="4176053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/>
                          <a:cs typeface="Times New Roman"/>
                        </a:rPr>
                        <a:t>CPP at vowel 70% </a:t>
                      </a:r>
                      <a:endParaRPr lang="zh-TW" altLang="zh-TW" sz="2400" b="1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amplitude of harmonics above the noise floor.  Measure of periodicity of vocal fold vibration.  (higher amplitude = more periodic)</a:t>
                      </a:r>
                      <a:endParaRPr lang="zh-TW" altLang="en-US" sz="2400" dirty="0"/>
                    </a:p>
                  </a:txBody>
                  <a:tcPr marL="129274" marR="129274" marT="64731" marB="64731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332</Words>
  <Application>Microsoft Office PowerPoint</Application>
  <PresentationFormat>自訂</PresentationFormat>
  <Paragraphs>169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hhpan</dc:creator>
  <cp:lastModifiedBy>hhpan</cp:lastModifiedBy>
  <cp:revision>424</cp:revision>
  <dcterms:created xsi:type="dcterms:W3CDTF">2012-08-03T01:27:27Z</dcterms:created>
  <dcterms:modified xsi:type="dcterms:W3CDTF">2014-06-11T00:28:07Z</dcterms:modified>
</cp:coreProperties>
</file>