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259" r:id="rId2"/>
    <p:sldId id="260" r:id="rId3"/>
    <p:sldId id="261" r:id="rId4"/>
    <p:sldId id="308" r:id="rId5"/>
    <p:sldId id="276" r:id="rId6"/>
    <p:sldId id="277" r:id="rId7"/>
    <p:sldId id="278" r:id="rId8"/>
    <p:sldId id="263" r:id="rId9"/>
    <p:sldId id="275" r:id="rId10"/>
    <p:sldId id="298" r:id="rId11"/>
    <p:sldId id="299" r:id="rId12"/>
    <p:sldId id="300" r:id="rId13"/>
    <p:sldId id="279" r:id="rId14"/>
    <p:sldId id="264" r:id="rId15"/>
    <p:sldId id="297" r:id="rId16"/>
    <p:sldId id="280" r:id="rId17"/>
    <p:sldId id="265" r:id="rId18"/>
    <p:sldId id="274" r:id="rId19"/>
    <p:sldId id="311" r:id="rId20"/>
    <p:sldId id="304" r:id="rId21"/>
    <p:sldId id="305" r:id="rId22"/>
    <p:sldId id="283" r:id="rId23"/>
    <p:sldId id="284" r:id="rId24"/>
    <p:sldId id="286" r:id="rId25"/>
    <p:sldId id="287" r:id="rId26"/>
    <p:sldId id="310" r:id="rId27"/>
    <p:sldId id="309" r:id="rId28"/>
    <p:sldId id="312" r:id="rId29"/>
    <p:sldId id="289" r:id="rId30"/>
    <p:sldId id="292" r:id="rId31"/>
    <p:sldId id="307" r:id="rId32"/>
    <p:sldId id="294" r:id="rId33"/>
    <p:sldId id="293" r:id="rId34"/>
    <p:sldId id="313" r:id="rId35"/>
    <p:sldId id="296" r:id="rId36"/>
    <p:sldId id="268" r:id="rId37"/>
    <p:sldId id="269" r:id="rId38"/>
    <p:sldId id="290" r:id="rId39"/>
    <p:sldId id="291"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2pPr>
    <a:lvl3pPr marL="9144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3pPr>
    <a:lvl4pPr marL="13716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4pPr>
    <a:lvl5pPr marL="18288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42" autoAdjust="0"/>
  </p:normalViewPr>
  <p:slideViewPr>
    <p:cSldViewPr>
      <p:cViewPr varScale="1">
        <p:scale>
          <a:sx n="38" d="100"/>
          <a:sy n="38" d="100"/>
        </p:scale>
        <p:origin x="-13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fld id="{1100D56E-AECF-E34B-9554-72409289C4C4}" type="slidenum">
              <a:rPr lang="en-US"/>
              <a:pPr>
                <a:defRPr/>
              </a:pPr>
              <a:t>‹#›</a:t>
            </a:fld>
            <a:endParaRPr lang="en-US"/>
          </a:p>
        </p:txBody>
      </p:sp>
    </p:spTree>
    <p:extLst>
      <p:ext uri="{BB962C8B-B14F-4D97-AF65-F5344CB8AC3E}">
        <p14:creationId xmlns:p14="http://schemas.microsoft.com/office/powerpoint/2010/main" val="267478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Kaytetye</a:t>
            </a:r>
            <a:r>
              <a:rPr lang="en-US" baseline="0" dirty="0" smtClean="0"/>
              <a:t> is an </a:t>
            </a:r>
            <a:r>
              <a:rPr lang="en-US" baseline="0" dirty="0" err="1" smtClean="0"/>
              <a:t>Arandic</a:t>
            </a:r>
            <a:r>
              <a:rPr lang="en-US" baseline="0" dirty="0" smtClean="0"/>
              <a:t> language spoken roughly 300 km north of Alice Springs</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a:t>
            </a:fld>
            <a:endParaRPr lang="en-US"/>
          </a:p>
        </p:txBody>
      </p:sp>
    </p:spTree>
    <p:extLst>
      <p:ext uri="{BB962C8B-B14F-4D97-AF65-F5344CB8AC3E}">
        <p14:creationId xmlns:p14="http://schemas.microsoft.com/office/powerpoint/2010/main" val="86517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each sequence, two frames were selected.</a:t>
            </a:r>
          </a:p>
          <a:p>
            <a:r>
              <a:rPr lang="en-US" dirty="0" smtClean="0"/>
              <a:t>The</a:t>
            </a:r>
            <a:r>
              <a:rPr lang="en-US" baseline="0" dirty="0" smtClean="0"/>
              <a:t> first representing the stable tongue configuration during production of the preceding vowel, and the second representing the point of maximal lingual excursion during production of the target oral stop.</a:t>
            </a:r>
          </a:p>
          <a:p>
            <a:endParaRPr lang="en-US" baseline="0" dirty="0" smtClean="0"/>
          </a:p>
          <a:p>
            <a:r>
              <a:rPr lang="en-US" baseline="0" dirty="0" smtClean="0"/>
              <a:t>Then the vocalic and consonantal frames were superimposed, with the consonantal frame colored red and black.</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14</a:t>
            </a:fld>
            <a:endParaRPr lang="en-US"/>
          </a:p>
        </p:txBody>
      </p:sp>
    </p:spTree>
    <p:extLst>
      <p:ext uri="{BB962C8B-B14F-4D97-AF65-F5344CB8AC3E}">
        <p14:creationId xmlns:p14="http://schemas.microsoft.com/office/powerpoint/2010/main" val="3287542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so.</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15</a:t>
            </a:fld>
            <a:endParaRPr lang="en-US"/>
          </a:p>
        </p:txBody>
      </p:sp>
    </p:spTree>
    <p:extLst>
      <p:ext uri="{BB962C8B-B14F-4D97-AF65-F5344CB8AC3E}">
        <p14:creationId xmlns:p14="http://schemas.microsoft.com/office/powerpoint/2010/main" val="17242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combined</a:t>
            </a:r>
            <a:r>
              <a:rPr lang="en-US" baseline="0" dirty="0" smtClean="0"/>
              <a:t> image was then divided into 3 sections, separating the visible oral cavity into a back, mid and front region.</a:t>
            </a:r>
          </a:p>
          <a:p>
            <a:r>
              <a:rPr lang="en-US" baseline="0" dirty="0" smtClean="0"/>
              <a:t>These regions were determined visually, and roughly divide the tongue into dorsum (or posterior body), body (or anterior body), and blade and tip regions.</a:t>
            </a:r>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16</a:t>
            </a:fld>
            <a:endParaRPr lang="en-US"/>
          </a:p>
        </p:txBody>
      </p:sp>
    </p:spTree>
    <p:extLst>
      <p:ext uri="{BB962C8B-B14F-4D97-AF65-F5344CB8AC3E}">
        <p14:creationId xmlns:p14="http://schemas.microsoft.com/office/powerpoint/2010/main" val="260390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for each section of each item, the red consonantal contour was compared against the white vowel contour, and was assigned a value representing the aggregate movement of the tongue in the given</a:t>
            </a:r>
            <a:r>
              <a:rPr lang="en-US" baseline="0" dirty="0" smtClean="0"/>
              <a:t> region.</a:t>
            </a:r>
          </a:p>
          <a:p>
            <a:endParaRPr lang="en-US" baseline="0" dirty="0" smtClean="0"/>
          </a:p>
          <a:p>
            <a:r>
              <a:rPr lang="en-US" baseline="0" dirty="0" smtClean="0"/>
              <a:t>So for this palatal stop, for instance, the tongue during constriction is comparatively raised in the front region, raised in the mid region, and forward in the back region.</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17</a:t>
            </a:fld>
            <a:endParaRPr lang="en-US"/>
          </a:p>
        </p:txBody>
      </p:sp>
    </p:spTree>
    <p:extLst>
      <p:ext uri="{BB962C8B-B14F-4D97-AF65-F5344CB8AC3E}">
        <p14:creationId xmlns:p14="http://schemas.microsoft.com/office/powerpoint/2010/main" val="320218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for the most part, articulations were reasonably consistent both within and between speakers, for alveolar, dental and palatal stops.  </a:t>
            </a:r>
          </a:p>
          <a:p>
            <a:r>
              <a:rPr lang="en-US" baseline="0" dirty="0" smtClean="0"/>
              <a:t>However, retroflex stops were variable within speaker.</a:t>
            </a:r>
          </a:p>
          <a:p>
            <a:endParaRPr lang="en-US" baseline="0" dirty="0" smtClean="0"/>
          </a:p>
          <a:p>
            <a:r>
              <a:rPr lang="en-US" baseline="0" dirty="0" smtClean="0"/>
              <a:t>In the following slides we’ll take a closer look at productions of each type of oral stop, with prototypical examples for each.</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18</a:t>
            </a:fld>
            <a:endParaRPr lang="en-US"/>
          </a:p>
        </p:txBody>
      </p:sp>
    </p:spTree>
    <p:extLst>
      <p:ext uri="{BB962C8B-B14F-4D97-AF65-F5344CB8AC3E}">
        <p14:creationId xmlns:p14="http://schemas.microsoft.com/office/powerpoint/2010/main" val="206194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most part, o</a:t>
            </a:r>
            <a:r>
              <a:rPr lang="en-US" dirty="0" smtClean="0"/>
              <a:t>ur participants produced alveolar</a:t>
            </a:r>
            <a:r>
              <a:rPr lang="en-US" baseline="0" dirty="0" smtClean="0"/>
              <a:t> t with a simple hinge-like action of the tongue blade and tip upwards to meet the alveolar ridge.</a:t>
            </a:r>
          </a:p>
          <a:p>
            <a:r>
              <a:rPr lang="en-US" baseline="0" dirty="0" smtClean="0"/>
              <a:t>Most participants’ productions involved minimal movement in the back or mid regions, indicating relative stability of the tongue between the vowel and consonant.</a:t>
            </a:r>
          </a:p>
          <a:p>
            <a:r>
              <a:rPr lang="en-US" baseline="0" dirty="0" smtClean="0"/>
              <a:t>Some productions included some raising in the mid region, such as this example here, but in these cases, the raising appears to occur from a point along the tongue forward, while the contour of the tongue behind the point </a:t>
            </a:r>
            <a:r>
              <a:rPr lang="en-US" baseline="0" smtClean="0"/>
              <a:t>remains stable.</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20</a:t>
            </a:fld>
            <a:endParaRPr lang="en-US"/>
          </a:p>
        </p:txBody>
      </p:sp>
    </p:spTree>
    <p:extLst>
      <p:ext uri="{BB962C8B-B14F-4D97-AF65-F5344CB8AC3E}">
        <p14:creationId xmlns:p14="http://schemas.microsoft.com/office/powerpoint/2010/main" val="262741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Dental</a:t>
            </a:r>
            <a:r>
              <a:rPr lang="en-US" baseline="0" dirty="0" smtClean="0"/>
              <a:t> t was produced quite differently, with most productions involving a raised front, a lowered mid, and a stable back region. </a:t>
            </a:r>
          </a:p>
          <a:p>
            <a:r>
              <a:rPr lang="en-US" baseline="0" dirty="0" smtClean="0"/>
              <a:t>This isn’t surprising, and we suggest that the substantial advancement of the tongue blade and tip required for production of the dental (which was, in some cases, actually inter-dental), causes lowering of the tongue body.</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21</a:t>
            </a:fld>
            <a:endParaRPr lang="en-US"/>
          </a:p>
        </p:txBody>
      </p:sp>
    </p:spTree>
    <p:extLst>
      <p:ext uri="{BB962C8B-B14F-4D97-AF65-F5344CB8AC3E}">
        <p14:creationId xmlns:p14="http://schemas.microsoft.com/office/powerpoint/2010/main" val="289874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Palatal</a:t>
            </a:r>
            <a:r>
              <a:rPr lang="en-US" baseline="0" dirty="0" smtClean="0"/>
              <a:t> c productions were similarly not surprising.</a:t>
            </a:r>
          </a:p>
          <a:p>
            <a:r>
              <a:rPr lang="en-US" dirty="0" smtClean="0"/>
              <a:t>The extreme forward and raising movement of the tongue blade</a:t>
            </a:r>
            <a:r>
              <a:rPr lang="en-US" baseline="0" dirty="0" smtClean="0"/>
              <a:t>, which is a requirement for formation of a palatal constriction, in turn requires forwards movement of the whole tongue.  </a:t>
            </a:r>
          </a:p>
          <a:p>
            <a:r>
              <a:rPr lang="en-US" baseline="0" dirty="0" smtClean="0"/>
              <a:t>That advancement is reflected in the forward rating of the tongue in the back region.</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22</a:t>
            </a:fld>
            <a:endParaRPr lang="en-US"/>
          </a:p>
        </p:txBody>
      </p:sp>
    </p:spTree>
    <p:extLst>
      <p:ext uri="{BB962C8B-B14F-4D97-AF65-F5344CB8AC3E}">
        <p14:creationId xmlns:p14="http://schemas.microsoft.com/office/powerpoint/2010/main" val="1770449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instead,</a:t>
            </a:r>
            <a:r>
              <a:rPr lang="en-US" baseline="0" dirty="0" smtClean="0"/>
              <a:t> we found that our participants either demonstrated tongue body advancement, reflected in a “forward” rating for the back region, as in this production, or…</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23</a:t>
            </a:fld>
            <a:endParaRPr lang="en-US"/>
          </a:p>
        </p:txBody>
      </p:sp>
    </p:spTree>
    <p:extLst>
      <p:ext uri="{BB962C8B-B14F-4D97-AF65-F5344CB8AC3E}">
        <p14:creationId xmlns:p14="http://schemas.microsoft.com/office/powerpoint/2010/main" val="932207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demonstrated an</a:t>
            </a:r>
            <a:r>
              <a:rPr lang="en-US" baseline="0" dirty="0" smtClean="0"/>
              <a:t> essentially stable tongue contour in both the back and mid regions, similar to prototypical </a:t>
            </a:r>
            <a:r>
              <a:rPr lang="en-US" baseline="0" dirty="0" err="1" smtClean="0"/>
              <a:t>alveolars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24</a:t>
            </a:fld>
            <a:endParaRPr lang="en-US"/>
          </a:p>
        </p:txBody>
      </p:sp>
    </p:spTree>
    <p:extLst>
      <p:ext uri="{BB962C8B-B14F-4D97-AF65-F5344CB8AC3E}">
        <p14:creationId xmlns:p14="http://schemas.microsoft.com/office/powerpoint/2010/main" val="52921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many </a:t>
            </a:r>
            <a:r>
              <a:rPr lang="en-US" dirty="0" err="1" smtClean="0"/>
              <a:t>Arandic</a:t>
            </a:r>
            <a:r>
              <a:rPr lang="en-US" dirty="0" smtClean="0"/>
              <a:t> languages, </a:t>
            </a:r>
            <a:r>
              <a:rPr lang="en-US" dirty="0" err="1" smtClean="0"/>
              <a:t>Kaytetye</a:t>
            </a:r>
            <a:r>
              <a:rPr lang="en-US" dirty="0" smtClean="0"/>
              <a:t> has</a:t>
            </a:r>
            <a:r>
              <a:rPr lang="en-US" baseline="0" dirty="0" smtClean="0"/>
              <a:t> a four-way coronal </a:t>
            </a:r>
            <a:r>
              <a:rPr lang="en-US" baseline="0" dirty="0" smtClean="0"/>
              <a:t>contrast – alveolar, retroflex, dental and palatal – found in four consonant series, both oral and nasal stops, pre-stopped nasals, and laterals, although in this talk we’ll be exploring the oral stop series.</a:t>
            </a:r>
          </a:p>
          <a:p>
            <a:endParaRPr lang="en-US" baseline="0" dirty="0" smtClean="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a:t>
            </a:fld>
            <a:endParaRPr lang="en-US"/>
          </a:p>
        </p:txBody>
      </p:sp>
    </p:spTree>
    <p:extLst>
      <p:ext uri="{BB962C8B-B14F-4D97-AF65-F5344CB8AC3E}">
        <p14:creationId xmlns:p14="http://schemas.microsoft.com/office/powerpoint/2010/main" val="3261543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table, the values in the columns in each region</a:t>
            </a:r>
            <a:r>
              <a:rPr lang="en-US" baseline="0" dirty="0" smtClean="0"/>
              <a:t> represent the number of speakers who consistently produced the the stops with the listed movements.</a:t>
            </a:r>
          </a:p>
          <a:p>
            <a:r>
              <a:rPr lang="en-US" baseline="0" dirty="0" smtClean="0"/>
              <a:t>You’ll notice that there are, in each region, five columns, rather than three.  The three named columns represent speakers for whom at least 75% of the stops produced demonstrated movement in that direction.</a:t>
            </a:r>
          </a:p>
          <a:p>
            <a:r>
              <a:rPr lang="en-US" baseline="0" dirty="0" smtClean="0"/>
              <a:t>For the intermediate (unnamed) columns, these represent speakers for whom productions varied between two categories, and where the majority category was not over 75%.</a:t>
            </a:r>
          </a:p>
          <a:p>
            <a:endParaRPr lang="en-US" baseline="0" dirty="0" smtClean="0"/>
          </a:p>
          <a:p>
            <a:r>
              <a:rPr lang="en-US" baseline="0" dirty="0" smtClean="0"/>
              <a:t>So, unsurprisingly, all speakers were consistent raisers in the front region for all stops.</a:t>
            </a:r>
          </a:p>
          <a:p>
            <a:endParaRPr lang="en-US" baseline="0" dirty="0" smtClean="0"/>
          </a:p>
          <a:p>
            <a:r>
              <a:rPr lang="en-US" baseline="0" dirty="0" smtClean="0"/>
              <a:t>Also, as expected, in production of the dental stop, the majority of our participants lowered their tongue body, and in productions of the palatal stop, most demonstrated substantial raising and fronting of the tongue.</a:t>
            </a:r>
          </a:p>
          <a:p>
            <a:r>
              <a:rPr lang="en-US" baseline="0" dirty="0" smtClean="0"/>
              <a:t>It is also worth noting that, while we had no specific predictions regarding movement of the tongue body during production of the alveolar stop, our participants were quite consistent in maintaining a stable tongue body.</a:t>
            </a:r>
          </a:p>
          <a:p>
            <a:endParaRPr lang="en-US" baseline="0" dirty="0" smtClean="0"/>
          </a:p>
          <a:p>
            <a:r>
              <a:rPr lang="en-US" baseline="0" dirty="0" smtClean="0"/>
              <a:t>However, productions of the retroflex stop ran counter our expectations, based on the proposed relationship between tongue backing and </a:t>
            </a:r>
            <a:r>
              <a:rPr lang="en-US" baseline="0" dirty="0" err="1" smtClean="0"/>
              <a:t>retroflexion</a:t>
            </a:r>
            <a:r>
              <a:rPr lang="en-US" baseline="0" dirty="0" smtClean="0"/>
              <a:t>.  Despite some inter-speaker variability with respect to tongue movement in the back region, *no* speaker demonstrated tongue backing – the variability remains in the forwards and stable columns.</a:t>
            </a:r>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26</a:t>
            </a:fld>
            <a:endParaRPr lang="en-US"/>
          </a:p>
        </p:txBody>
      </p:sp>
    </p:spTree>
    <p:extLst>
      <p:ext uri="{BB962C8B-B14F-4D97-AF65-F5344CB8AC3E}">
        <p14:creationId xmlns:p14="http://schemas.microsoft.com/office/powerpoint/2010/main" val="3815817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retroflex </a:t>
            </a:r>
            <a:r>
              <a:rPr lang="en-US" dirty="0" err="1" smtClean="0"/>
              <a:t>ʈ</a:t>
            </a:r>
            <a:r>
              <a:rPr lang="en-US" dirty="0" smtClean="0"/>
              <a:t> come with</a:t>
            </a:r>
            <a:r>
              <a:rPr lang="en-US" baseline="0" dirty="0" smtClean="0"/>
              <a:t> a set of expectations, from the phonology literature, in which there is a proposed relationship, whether categorical or preferential, between </a:t>
            </a:r>
            <a:r>
              <a:rPr lang="en-US" baseline="0" dirty="0" err="1" smtClean="0"/>
              <a:t>retroflexion</a:t>
            </a:r>
            <a:r>
              <a:rPr lang="en-US" baseline="0" dirty="0" smtClean="0"/>
              <a:t> and tongue body retraction. </a:t>
            </a:r>
          </a:p>
          <a:p>
            <a:endParaRPr lang="en-US" baseline="0" dirty="0" smtClean="0"/>
          </a:p>
          <a:p>
            <a:r>
              <a:rPr lang="en-US" baseline="0" dirty="0" smtClean="0"/>
              <a:t>This figure is taken from </a:t>
            </a:r>
            <a:r>
              <a:rPr lang="en-US" baseline="0" dirty="0" err="1" smtClean="0"/>
              <a:t>Hamann’s</a:t>
            </a:r>
            <a:r>
              <a:rPr lang="en-US" baseline="0" dirty="0" smtClean="0"/>
              <a:t> 2003 dissertation on retroflex consonants, in which she proposes that this retraction is an articulatory reflex of the degree of tongue tip raising and bending required for </a:t>
            </a:r>
            <a:r>
              <a:rPr lang="en-US" baseline="0" dirty="0" err="1" smtClean="0"/>
              <a:t>retroflexion</a:t>
            </a:r>
            <a:r>
              <a:rPr lang="en-US" baseline="0" dirty="0" smtClean="0"/>
              <a:t>.  The light gray trace represents the tongue “at rest” while the black trace represent the tongue during </a:t>
            </a:r>
            <a:r>
              <a:rPr lang="en-US" baseline="0" dirty="0" err="1" smtClean="0"/>
              <a:t>retroflexion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28</a:t>
            </a:fld>
            <a:endParaRPr lang="en-US"/>
          </a:p>
        </p:txBody>
      </p:sp>
    </p:spTree>
    <p:extLst>
      <p:ext uri="{BB962C8B-B14F-4D97-AF65-F5344CB8AC3E}">
        <p14:creationId xmlns:p14="http://schemas.microsoft.com/office/powerpoint/2010/main" val="3916467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data</a:t>
            </a:r>
            <a:r>
              <a:rPr lang="en-US" baseline="0" dirty="0" smtClean="0"/>
              <a:t> from our </a:t>
            </a:r>
            <a:r>
              <a:rPr lang="en-US" baseline="0" dirty="0" err="1" smtClean="0"/>
              <a:t>Kaytetye</a:t>
            </a:r>
            <a:r>
              <a:rPr lang="en-US" baseline="0" dirty="0" smtClean="0"/>
              <a:t> speakers, as well as recent findings from </a:t>
            </a:r>
            <a:r>
              <a:rPr lang="en-US" baseline="0" dirty="0" err="1" smtClean="0"/>
              <a:t>Kanada</a:t>
            </a:r>
            <a:r>
              <a:rPr lang="en-US" baseline="0" dirty="0" smtClean="0"/>
              <a:t> speakers, provide evidence against the notion that </a:t>
            </a:r>
            <a:r>
              <a:rPr lang="en-US" baseline="0" dirty="0" err="1" smtClean="0"/>
              <a:t>retroflexion</a:t>
            </a:r>
            <a:r>
              <a:rPr lang="en-US" baseline="0" dirty="0" smtClean="0"/>
              <a:t> necessarily requires retraction. </a:t>
            </a:r>
          </a:p>
          <a:p>
            <a:r>
              <a:rPr lang="en-US" baseline="0" dirty="0" smtClean="0"/>
              <a:t>These two images on the side are taken from </a:t>
            </a:r>
            <a:r>
              <a:rPr lang="en-US" baseline="0" dirty="0" err="1" smtClean="0"/>
              <a:t>Kochetov</a:t>
            </a:r>
            <a:r>
              <a:rPr lang="en-US" baseline="0" dirty="0" smtClean="0"/>
              <a:t> et </a:t>
            </a:r>
            <a:r>
              <a:rPr lang="en-US" baseline="0" dirty="0" err="1" smtClean="0"/>
              <a:t>al’s</a:t>
            </a:r>
            <a:r>
              <a:rPr lang="en-US" baseline="0" dirty="0" smtClean="0"/>
              <a:t> 2012 study of </a:t>
            </a:r>
            <a:r>
              <a:rPr lang="en-US" baseline="0" dirty="0" err="1" smtClean="0"/>
              <a:t>Kanada</a:t>
            </a:r>
            <a:r>
              <a:rPr lang="en-US" baseline="0" dirty="0" smtClean="0"/>
              <a:t> speakers, in which, like us, they found tongue advancement, rather than retraction.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29</a:t>
            </a:fld>
            <a:endParaRPr lang="en-US"/>
          </a:p>
        </p:txBody>
      </p:sp>
    </p:spTree>
    <p:extLst>
      <p:ext uri="{BB962C8B-B14F-4D97-AF65-F5344CB8AC3E}">
        <p14:creationId xmlns:p14="http://schemas.microsoft.com/office/powerpoint/2010/main" val="399612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30</a:t>
            </a:fld>
            <a:endParaRPr lang="en-US"/>
          </a:p>
        </p:txBody>
      </p:sp>
    </p:spTree>
    <p:extLst>
      <p:ext uri="{BB962C8B-B14F-4D97-AF65-F5344CB8AC3E}">
        <p14:creationId xmlns:p14="http://schemas.microsoft.com/office/powerpoint/2010/main" val="75824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is</a:t>
            </a:r>
            <a:r>
              <a:rPr lang="en-US" baseline="0" dirty="0" smtClean="0"/>
              <a:t> the proposed relationship between </a:t>
            </a:r>
            <a:r>
              <a:rPr lang="en-US" baseline="0" dirty="0" err="1" smtClean="0"/>
              <a:t>retroflexion</a:t>
            </a:r>
            <a:r>
              <a:rPr lang="en-US" baseline="0" dirty="0" smtClean="0"/>
              <a:t> and retraction just wrong?</a:t>
            </a:r>
          </a:p>
          <a:p>
            <a:endParaRPr lang="en-US" baseline="0" dirty="0" smtClean="0"/>
          </a:p>
          <a:p>
            <a:r>
              <a:rPr lang="en-US" baseline="0" dirty="0" smtClean="0"/>
              <a:t>We’d like to suggest at least two other possibilities.</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31</a:t>
            </a:fld>
            <a:endParaRPr lang="en-US"/>
          </a:p>
        </p:txBody>
      </p:sp>
    </p:spTree>
    <p:extLst>
      <p:ext uri="{BB962C8B-B14F-4D97-AF65-F5344CB8AC3E}">
        <p14:creationId xmlns:p14="http://schemas.microsoft.com/office/powerpoint/2010/main" val="4079561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it’s quite possible that retroflex consonants in different languages simply require</a:t>
            </a:r>
            <a:r>
              <a:rPr lang="en-US" baseline="0" dirty="0" smtClean="0"/>
              <a:t> different types of lingual contact. </a:t>
            </a:r>
          </a:p>
          <a:p>
            <a:r>
              <a:rPr lang="en-US" baseline="0" dirty="0" smtClean="0"/>
              <a:t>In fact, both Keating 1991 and </a:t>
            </a:r>
            <a:r>
              <a:rPr lang="en-US" baseline="0" dirty="0" err="1" smtClean="0"/>
              <a:t>Ladefoged</a:t>
            </a:r>
            <a:r>
              <a:rPr lang="en-US" baseline="0" dirty="0" smtClean="0"/>
              <a:t> and </a:t>
            </a:r>
            <a:r>
              <a:rPr lang="en-US" baseline="0" dirty="0" err="1" smtClean="0"/>
              <a:t>Maddieson</a:t>
            </a:r>
            <a:r>
              <a:rPr lang="en-US" baseline="0" dirty="0" smtClean="0"/>
              <a:t> 1996 have observed at least two different types of retroflex consonants.</a:t>
            </a:r>
          </a:p>
          <a:p>
            <a:r>
              <a:rPr lang="en-US" baseline="0" dirty="0" smtClean="0"/>
              <a:t>Apical </a:t>
            </a:r>
            <a:r>
              <a:rPr lang="en-US" baseline="0" dirty="0" err="1" smtClean="0"/>
              <a:t>retroflexes</a:t>
            </a:r>
            <a:r>
              <a:rPr lang="en-US" baseline="0" dirty="0" smtClean="0"/>
              <a:t> involve a more anterior constriction, and less curling of the tongue; sub-apical </a:t>
            </a:r>
            <a:r>
              <a:rPr lang="en-US" baseline="0" dirty="0" err="1" smtClean="0"/>
              <a:t>retroflexes</a:t>
            </a:r>
            <a:r>
              <a:rPr lang="en-US" baseline="0" dirty="0" smtClean="0"/>
              <a:t> involve a more posterior constriction and more curling of the tongue.</a:t>
            </a:r>
          </a:p>
          <a:p>
            <a:r>
              <a:rPr lang="en-US" baseline="0" dirty="0" smtClean="0"/>
              <a:t>Extreme degrees of tongue curling require lingual stretching, and thus sub-apical </a:t>
            </a:r>
            <a:r>
              <a:rPr lang="en-US" baseline="0" dirty="0" err="1" smtClean="0"/>
              <a:t>retroflexes</a:t>
            </a:r>
            <a:r>
              <a:rPr lang="en-US" baseline="0" dirty="0" smtClean="0"/>
              <a:t> are more likely than apical </a:t>
            </a:r>
            <a:r>
              <a:rPr lang="en-US" baseline="0" dirty="0" err="1" smtClean="0"/>
              <a:t>retroflexes</a:t>
            </a:r>
            <a:r>
              <a:rPr lang="en-US" baseline="0" dirty="0" smtClean="0"/>
              <a:t> to involve advancement rather than retraction.</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32</a:t>
            </a:fld>
            <a:endParaRPr lang="en-US"/>
          </a:p>
        </p:txBody>
      </p:sp>
    </p:spTree>
    <p:extLst>
      <p:ext uri="{BB962C8B-B14F-4D97-AF65-F5344CB8AC3E}">
        <p14:creationId xmlns:p14="http://schemas.microsoft.com/office/powerpoint/2010/main" val="4079561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possibility is that vowel context plays a role.</a:t>
            </a:r>
          </a:p>
          <a:p>
            <a:r>
              <a:rPr lang="en-US" dirty="0" smtClean="0"/>
              <a:t>Notably,</a:t>
            </a:r>
            <a:r>
              <a:rPr lang="en-US" baseline="0" dirty="0" smtClean="0"/>
              <a:t> b</a:t>
            </a:r>
            <a:r>
              <a:rPr lang="en-US" dirty="0" smtClean="0"/>
              <a:t>oth the present study and </a:t>
            </a:r>
            <a:r>
              <a:rPr lang="en-US" dirty="0" err="1" smtClean="0"/>
              <a:t>Kochetov</a:t>
            </a:r>
            <a:r>
              <a:rPr lang="en-US" baseline="0" dirty="0" smtClean="0"/>
              <a:t> et al were based on retroflex consonants following /a/.</a:t>
            </a:r>
          </a:p>
          <a:p>
            <a:r>
              <a:rPr lang="en-US" baseline="0" dirty="0" smtClean="0"/>
              <a:t>Since open vowels, such as /a/, involve a wider jaw opening, compared to close, or high, vowels, in order to form a retroflex constriction, quite a lot of raising of the tongue body would be required, which may in turn prohibit retraction.</a:t>
            </a:r>
          </a:p>
          <a:p>
            <a:endParaRPr lang="en-US" baseline="0" dirty="0" smtClean="0"/>
          </a:p>
          <a:p>
            <a:r>
              <a:rPr lang="en-US" baseline="0" dirty="0" smtClean="0"/>
              <a:t>Therefore, we think it plausible that the relationship between </a:t>
            </a:r>
            <a:r>
              <a:rPr lang="en-US" baseline="0" dirty="0" err="1" smtClean="0"/>
              <a:t>retroflexion</a:t>
            </a:r>
            <a:r>
              <a:rPr lang="en-US" baseline="0" dirty="0" smtClean="0"/>
              <a:t> and retraction may be language and context dependent, and thus not a universal.</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33</a:t>
            </a:fld>
            <a:endParaRPr lang="en-US"/>
          </a:p>
        </p:txBody>
      </p:sp>
    </p:spTree>
    <p:extLst>
      <p:ext uri="{BB962C8B-B14F-4D97-AF65-F5344CB8AC3E}">
        <p14:creationId xmlns:p14="http://schemas.microsoft.com/office/powerpoint/2010/main" val="3601640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34</a:t>
            </a:fld>
            <a:endParaRPr lang="en-US"/>
          </a:p>
        </p:txBody>
      </p:sp>
    </p:spTree>
    <p:extLst>
      <p:ext uri="{BB962C8B-B14F-4D97-AF65-F5344CB8AC3E}">
        <p14:creationId xmlns:p14="http://schemas.microsoft.com/office/powerpoint/2010/main" val="429267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can</a:t>
            </a:r>
            <a:r>
              <a:rPr lang="en-US" baseline="0" dirty="0" smtClean="0"/>
              <a:t> we go from here?</a:t>
            </a:r>
          </a:p>
          <a:p>
            <a:endParaRPr lang="en-US" baseline="0" dirty="0" smtClean="0"/>
          </a:p>
          <a:p>
            <a:r>
              <a:rPr lang="en-US" baseline="0" dirty="0" smtClean="0"/>
              <a:t>We of course plan to extend our examination of the coronals to the other consonant series, especially the lateral series.  The lateral series is of particular interest, since if </a:t>
            </a:r>
            <a:r>
              <a:rPr lang="en-US" baseline="0" dirty="0" err="1" smtClean="0"/>
              <a:t>Kaytetye</a:t>
            </a:r>
            <a:r>
              <a:rPr lang="en-US" baseline="0" dirty="0" smtClean="0"/>
              <a:t> laterals are similar to English laterals in utilizing both the tongue tip and tongue dorsum, the articulatory distinctions that hold for the stop series, especially with respect to activity in the back region of the oral cavity, should be dramatically different. </a:t>
            </a:r>
          </a:p>
          <a:p>
            <a:endParaRPr lang="en-US" baseline="0" dirty="0" smtClean="0"/>
          </a:p>
          <a:p>
            <a:r>
              <a:rPr lang="en-US" baseline="0" dirty="0" smtClean="0"/>
              <a:t>Ultimately we would also like to compare our findings with other researchers’ work documenting and modeling articulators in other Australian languages, as well as other, non-Australian languages.</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35</a:t>
            </a:fld>
            <a:endParaRPr lang="en-US"/>
          </a:p>
        </p:txBody>
      </p:sp>
    </p:spTree>
    <p:extLst>
      <p:ext uri="{BB962C8B-B14F-4D97-AF65-F5344CB8AC3E}">
        <p14:creationId xmlns:p14="http://schemas.microsoft.com/office/powerpoint/2010/main" val="166525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an exploratory study, we have a very simple goal – to explore the articulatory differences between the coronal consonants in </a:t>
            </a:r>
            <a:r>
              <a:rPr lang="en-US" baseline="0" dirty="0" err="1" smtClean="0"/>
              <a:t>Kaytetye</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to help guide us, we’ll ask a couple relatively broad questions.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what are the tongue body correlates of </a:t>
            </a:r>
            <a:r>
              <a:rPr lang="en-US" baseline="0" dirty="0" err="1" smtClean="0"/>
              <a:t>Kaytetye</a:t>
            </a:r>
            <a:r>
              <a:rPr lang="en-US" baseline="0" dirty="0" smtClean="0"/>
              <a:t> coronal stops, and can the stops be distinguished from one another using these tongue body postures alone?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4</a:t>
            </a:fld>
            <a:endParaRPr lang="en-US"/>
          </a:p>
        </p:txBody>
      </p:sp>
    </p:spTree>
    <p:extLst>
      <p:ext uri="{BB962C8B-B14F-4D97-AF65-F5344CB8AC3E}">
        <p14:creationId xmlns:p14="http://schemas.microsoft.com/office/powerpoint/2010/main" val="282915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study, we collected productions of real </a:t>
            </a:r>
            <a:r>
              <a:rPr lang="en-US" baseline="0" dirty="0" err="1" smtClean="0"/>
              <a:t>Kaytetye</a:t>
            </a:r>
            <a:r>
              <a:rPr lang="en-US" baseline="0" dirty="0" smtClean="0"/>
              <a:t> 2-4 syllable words, where the target oral stops were the first consonant in the word.</a:t>
            </a:r>
          </a:p>
          <a:p>
            <a:r>
              <a:rPr lang="en-US" baseline="0" dirty="0" smtClean="0"/>
              <a:t>It’s important for our discussion later to note that the target stops were always preceded by the vowel /a/, and were followed by either </a:t>
            </a:r>
            <a:r>
              <a:rPr lang="en-US" baseline="0" dirty="0" err="1" smtClean="0"/>
              <a:t>ə</a:t>
            </a:r>
            <a:r>
              <a:rPr lang="en-US" baseline="0" dirty="0" smtClean="0"/>
              <a:t> or a.</a:t>
            </a:r>
          </a:p>
          <a:p>
            <a:endParaRPr lang="en-US" baseline="0" dirty="0" smtClean="0"/>
          </a:p>
          <a:p>
            <a:r>
              <a:rPr lang="en-US" baseline="0" dirty="0" smtClean="0"/>
              <a:t>Our participants were seven female speakers of </a:t>
            </a:r>
            <a:r>
              <a:rPr lang="en-US" baseline="0" dirty="0" err="1" smtClean="0"/>
              <a:t>Kaytetye</a:t>
            </a:r>
            <a:r>
              <a:rPr lang="en-US" baseline="0" dirty="0" smtClean="0"/>
              <a:t>, whose ages ranged between 38 and 62.  All were residents of </a:t>
            </a:r>
            <a:r>
              <a:rPr lang="en-US" baseline="0" dirty="0" err="1" smtClean="0"/>
              <a:t>Stirling</a:t>
            </a:r>
            <a:r>
              <a:rPr lang="en-US" baseline="0" dirty="0" smtClean="0"/>
              <a:t>, where the data were recorded, or nearby Neutral Junction.</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5</a:t>
            </a:fld>
            <a:endParaRPr lang="en-US"/>
          </a:p>
        </p:txBody>
      </p:sp>
    </p:spTree>
    <p:extLst>
      <p:ext uri="{BB962C8B-B14F-4D97-AF65-F5344CB8AC3E}">
        <p14:creationId xmlns:p14="http://schemas.microsoft.com/office/powerpoint/2010/main" val="391889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target</a:t>
            </a:r>
            <a:r>
              <a:rPr lang="en-US" baseline="0" dirty="0" smtClean="0"/>
              <a:t> words were placed in a carrier phrase, meaning “Say ___”, and were pre-recorded by another female speaker of </a:t>
            </a:r>
            <a:r>
              <a:rPr lang="en-US" baseline="0" dirty="0" err="1" smtClean="0"/>
              <a:t>Kaytetye</a:t>
            </a:r>
            <a:r>
              <a:rPr lang="en-US" baseline="0" dirty="0" smtClean="0"/>
              <a:t>. </a:t>
            </a:r>
          </a:p>
          <a:p>
            <a:r>
              <a:rPr lang="en-US" baseline="0" dirty="0" smtClean="0"/>
              <a:t>These recordings were coupled with an image of the target word, which were shown to the participants while the recording played.  </a:t>
            </a:r>
          </a:p>
          <a:p>
            <a:endParaRPr lang="en-US" baseline="0" dirty="0" smtClean="0"/>
          </a:p>
          <a:p>
            <a:r>
              <a:rPr lang="en-US" baseline="0" dirty="0" smtClean="0"/>
              <a:t>Following the prompt, participants were asked to say each sentence twice, and we obtained a total of 8-12 repetitions of each item.</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6</a:t>
            </a:fld>
            <a:endParaRPr lang="en-US"/>
          </a:p>
        </p:txBody>
      </p:sp>
    </p:spTree>
    <p:extLst>
      <p:ext uri="{BB962C8B-B14F-4D97-AF65-F5344CB8AC3E}">
        <p14:creationId xmlns:p14="http://schemas.microsoft.com/office/powerpoint/2010/main" val="389769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Articulatory data were captured</a:t>
            </a:r>
            <a:r>
              <a:rPr lang="en-US" baseline="0" dirty="0" smtClean="0"/>
              <a:t> using ultrasound video, which was streamed to an external camcorder that mixed together the ultrasound video and audio. </a:t>
            </a:r>
          </a:p>
          <a:p>
            <a:r>
              <a:rPr lang="en-US" baseline="0" dirty="0" smtClean="0"/>
              <a:t>The video was recorded at NTCS standard of 29.97 fps.</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7</a:t>
            </a:fld>
            <a:endParaRPr lang="en-US"/>
          </a:p>
        </p:txBody>
      </p:sp>
    </p:spTree>
    <p:extLst>
      <p:ext uri="{BB962C8B-B14F-4D97-AF65-F5344CB8AC3E}">
        <p14:creationId xmlns:p14="http://schemas.microsoft.com/office/powerpoint/2010/main" val="267117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probe was held under participants’ chins by</a:t>
            </a:r>
            <a:r>
              <a:rPr lang="en-US" baseline="0" dirty="0" smtClean="0"/>
              <a:t> the experimenters, with the probe positioned to capture </a:t>
            </a:r>
            <a:r>
              <a:rPr lang="en-US" baseline="0" dirty="0" err="1" smtClean="0"/>
              <a:t>midsagittal</a:t>
            </a:r>
            <a:r>
              <a:rPr lang="en-US" baseline="0" dirty="0" smtClean="0"/>
              <a:t> view of the oral cavity.  </a:t>
            </a:r>
          </a:p>
          <a:p>
            <a:r>
              <a:rPr lang="en-US" baseline="0" dirty="0" smtClean="0"/>
              <a:t>The experimenter holding the probe was able to view the ultrasound during recording, and was therefore able to adjust the probe’s position if necessary, to manually correct for participants’ head movement.</a:t>
            </a:r>
          </a:p>
          <a:p>
            <a:endParaRPr lang="en-US" baseline="0" dirty="0" smtClean="0"/>
          </a:p>
          <a:p>
            <a:r>
              <a:rPr lang="en-US" baseline="0" dirty="0" smtClean="0"/>
              <a:t>(The participant pictured here is clearly not one of the 7 female speakers examined in this talk.  We collected data from 11 individuals altogether, but have excluded four for either having unusable ultrasound video or if </a:t>
            </a:r>
            <a:r>
              <a:rPr lang="en-US" baseline="0" dirty="0" err="1" smtClean="0"/>
              <a:t>Kaytetye</a:t>
            </a:r>
            <a:r>
              <a:rPr lang="en-US" baseline="0" dirty="0" smtClean="0"/>
              <a:t> was not the individuals’ primary language.)</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8</a:t>
            </a:fld>
            <a:endParaRPr lang="en-US"/>
          </a:p>
        </p:txBody>
      </p:sp>
    </p:spTree>
    <p:extLst>
      <p:ext uri="{BB962C8B-B14F-4D97-AF65-F5344CB8AC3E}">
        <p14:creationId xmlns:p14="http://schemas.microsoft.com/office/powerpoint/2010/main" val="258162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and all other ultrasound images shown</a:t>
            </a:r>
            <a:r>
              <a:rPr lang="en-US" baseline="0" dirty="0" smtClean="0"/>
              <a:t> in this talk, the front of the oral cavity is on the right, and the back is on the left.</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9</a:t>
            </a:fld>
            <a:endParaRPr lang="en-US"/>
          </a:p>
        </p:txBody>
      </p:sp>
    </p:spTree>
    <p:extLst>
      <p:ext uri="{BB962C8B-B14F-4D97-AF65-F5344CB8AC3E}">
        <p14:creationId xmlns:p14="http://schemas.microsoft.com/office/powerpoint/2010/main" val="148983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and audio from the camcorder tapes were extracted, and audio marked in </a:t>
            </a:r>
            <a:r>
              <a:rPr lang="en-US" baseline="0" dirty="0" err="1" smtClean="0"/>
              <a:t>Praat</a:t>
            </a:r>
            <a:r>
              <a:rPr lang="en-US" baseline="0" dirty="0" smtClean="0"/>
              <a:t> for the onset and offset of each target segment in the /#</a:t>
            </a:r>
            <a:r>
              <a:rPr lang="en-US" baseline="0" dirty="0" err="1" smtClean="0"/>
              <a:t>a.CV</a:t>
            </a:r>
            <a:r>
              <a:rPr lang="en-US" baseline="0" dirty="0" smtClean="0"/>
              <a:t>/ sequence</a:t>
            </a:r>
          </a:p>
          <a:p>
            <a:r>
              <a:rPr lang="en-US" baseline="0" dirty="0" smtClean="0"/>
              <a:t>The corresponding frames from each sequence were extracted automatically using these time stamps.</a:t>
            </a:r>
            <a:endParaRPr lang="en-US" dirty="0"/>
          </a:p>
        </p:txBody>
      </p:sp>
      <p:sp>
        <p:nvSpPr>
          <p:cNvPr id="4" name="Slide Number Placeholder 3"/>
          <p:cNvSpPr>
            <a:spLocks noGrp="1"/>
          </p:cNvSpPr>
          <p:nvPr>
            <p:ph type="sldNum" sz="quarter" idx="10"/>
          </p:nvPr>
        </p:nvSpPr>
        <p:spPr/>
        <p:txBody>
          <a:bodyPr/>
          <a:lstStyle/>
          <a:p>
            <a:pPr>
              <a:defRPr/>
            </a:pPr>
            <a:fld id="{1100D56E-AECF-E34B-9554-72409289C4C4}" type="slidenum">
              <a:rPr lang="en-US" smtClean="0"/>
              <a:pPr>
                <a:defRPr/>
              </a:pPr>
              <a:t>13</a:t>
            </a:fld>
            <a:endParaRPr lang="en-US"/>
          </a:p>
        </p:txBody>
      </p:sp>
    </p:spTree>
    <p:extLst>
      <p:ext uri="{BB962C8B-B14F-4D97-AF65-F5344CB8AC3E}">
        <p14:creationId xmlns:p14="http://schemas.microsoft.com/office/powerpoint/2010/main" val="169265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PPT slide with footer HS"/>
          <p:cNvPicPr>
            <a:picLocks noChangeAspect="1" noChangeArrowheads="1"/>
          </p:cNvPicPr>
          <p:nvPr userDrawn="1"/>
        </p:nvPicPr>
        <p:blipFill>
          <a:blip r:embed="rId13"/>
          <a:srcRect/>
          <a:stretch>
            <a:fillRect/>
          </a:stretch>
        </p:blipFill>
        <p:spPr bwMode="auto">
          <a:xfrm>
            <a:off x="0" y="4919663"/>
            <a:ext cx="9145588" cy="1938337"/>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200" b="1">
          <a:solidFill>
            <a:schemeClr val="tx2"/>
          </a:solidFill>
          <a:latin typeface="Arial"/>
          <a:ea typeface="+mj-ea"/>
          <a:cs typeface="Arial"/>
        </a:defRPr>
      </a:lvl1pPr>
      <a:lvl2pPr algn="l" rtl="0" eaLnBrk="0" fontAlgn="base" hangingPunct="0">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5pPr>
      <a:lvl6pPr marL="457200" algn="l" rtl="0" fontAlgn="base">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6pPr>
      <a:lvl7pPr marL="914400" algn="l" rtl="0" fontAlgn="base">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7pPr>
      <a:lvl8pPr marL="1371600" algn="l" rtl="0" fontAlgn="base">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8pPr>
      <a:lvl9pPr marL="1828800" algn="l" rtl="0" fontAlgn="base">
        <a:spcBef>
          <a:spcPct val="0"/>
        </a:spcBef>
        <a:spcAft>
          <a:spcPct val="0"/>
        </a:spcAft>
        <a:defRPr sz="3200" b="1">
          <a:solidFill>
            <a:schemeClr val="tx2"/>
          </a:solidFill>
          <a:latin typeface="Myriad Pro"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28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4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a:solidFill>
            <a:schemeClr val="tx1"/>
          </a:solidFill>
          <a:latin typeface="Arial"/>
          <a:ea typeface="+mn-ea"/>
          <a:cs typeface="Arial"/>
        </a:defRPr>
      </a:lvl4pPr>
      <a:lvl5pPr marL="2057400" indent="-228600" algn="l" rtl="0" eaLnBrk="0" fontAlgn="base" hangingPunct="0">
        <a:spcBef>
          <a:spcPct val="20000"/>
        </a:spcBef>
        <a:spcAft>
          <a:spcPct val="0"/>
        </a:spcAft>
        <a:defRPr sz="1600">
          <a:solidFill>
            <a:schemeClr val="tx1"/>
          </a:solidFill>
          <a:latin typeface="Arial"/>
          <a:ea typeface="+mn-ea"/>
          <a:cs typeface="Arial"/>
        </a:defRPr>
      </a:lvl5pPr>
      <a:lvl6pPr marL="2514600" indent="-228600" algn="l" rtl="0" fontAlgn="base">
        <a:spcBef>
          <a:spcPct val="20000"/>
        </a:spcBef>
        <a:spcAft>
          <a:spcPct val="0"/>
        </a:spcAft>
        <a:defRPr sz="1600">
          <a:solidFill>
            <a:schemeClr val="tx1"/>
          </a:solidFill>
          <a:latin typeface="+mn-lt"/>
          <a:ea typeface="+mn-ea"/>
        </a:defRPr>
      </a:lvl6pPr>
      <a:lvl7pPr marL="2971800" indent="-228600" algn="l" rtl="0" fontAlgn="base">
        <a:spcBef>
          <a:spcPct val="20000"/>
        </a:spcBef>
        <a:spcAft>
          <a:spcPct val="0"/>
        </a:spcAft>
        <a:defRPr sz="1600">
          <a:solidFill>
            <a:schemeClr val="tx1"/>
          </a:solidFill>
          <a:latin typeface="+mn-lt"/>
          <a:ea typeface="+mn-ea"/>
        </a:defRPr>
      </a:lvl7pPr>
      <a:lvl8pPr marL="3429000" indent="-228600" algn="l" rtl="0" fontAlgn="base">
        <a:spcBef>
          <a:spcPct val="20000"/>
        </a:spcBef>
        <a:spcAft>
          <a:spcPct val="0"/>
        </a:spcAft>
        <a:defRPr sz="1600">
          <a:solidFill>
            <a:schemeClr val="tx1"/>
          </a:solidFill>
          <a:latin typeface="+mn-lt"/>
          <a:ea typeface="+mn-ea"/>
        </a:defRPr>
      </a:lvl8pPr>
      <a:lvl9pPr marL="3886200" indent="-228600" algn="l" rtl="0" fontAlgn="base">
        <a:spcBef>
          <a:spcPct val="20000"/>
        </a:spcBef>
        <a:spcAft>
          <a:spcPct val="0"/>
        </a:spcAft>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3.mp4"/><Relationship Id="rId2" Type="http://schemas.openxmlformats.org/officeDocument/2006/relationships/video" Target="../media/media3.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4.mp4"/><Relationship Id="rId2" Type="http://schemas.openxmlformats.org/officeDocument/2006/relationships/video" Target="../media/media4.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24.png"/><Relationship Id="rId1" Type="http://schemas.microsoft.com/office/2007/relationships/media" Target="../media/media5.m4a"/><Relationship Id="rId2" Type="http://schemas.openxmlformats.org/officeDocument/2006/relationships/audio" Target="../media/media5.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764704"/>
            <a:ext cx="8064896" cy="1584176"/>
          </a:xfrm>
        </p:spPr>
        <p:txBody>
          <a:bodyPr/>
          <a:lstStyle/>
          <a:p>
            <a:pPr algn="ctr"/>
            <a:r>
              <a:rPr lang="en-US" dirty="0">
                <a:latin typeface="Helvetica"/>
                <a:cs typeface="Helvetica"/>
              </a:rPr>
              <a:t>Tongue body correlates of the coronal contrast in </a:t>
            </a:r>
            <a:r>
              <a:rPr lang="en-US" dirty="0" err="1">
                <a:latin typeface="Helvetica"/>
                <a:cs typeface="Helvetica"/>
              </a:rPr>
              <a:t>Kaytetye</a:t>
            </a:r>
            <a:r>
              <a:rPr lang="en-US" dirty="0">
                <a:latin typeface="Helvetica"/>
                <a:cs typeface="Helvetica"/>
              </a:rPr>
              <a:t>: an ultrasound investigation </a:t>
            </a:r>
          </a:p>
        </p:txBody>
      </p:sp>
      <p:sp>
        <p:nvSpPr>
          <p:cNvPr id="3" name="Subtitle 2"/>
          <p:cNvSpPr>
            <a:spLocks noGrp="1"/>
          </p:cNvSpPr>
          <p:nvPr>
            <p:ph type="subTitle" idx="1"/>
          </p:nvPr>
        </p:nvSpPr>
        <p:spPr>
          <a:xfrm>
            <a:off x="539552" y="2708920"/>
            <a:ext cx="8064896" cy="2952328"/>
          </a:xfrm>
        </p:spPr>
        <p:txBody>
          <a:bodyPr/>
          <a:lstStyle/>
          <a:p>
            <a:r>
              <a:rPr lang="en-US" sz="2600" dirty="0" smtClean="0">
                <a:latin typeface="Helvetica"/>
                <a:cs typeface="Helvetica"/>
              </a:rPr>
              <a:t>Susan Lin</a:t>
            </a:r>
            <a:r>
              <a:rPr lang="en-US" sz="2600" baseline="30000" dirty="0" smtClean="0">
                <a:latin typeface="Helvetica"/>
                <a:cs typeface="Helvetica"/>
              </a:rPr>
              <a:t>1</a:t>
            </a:r>
            <a:r>
              <a:rPr lang="en-US" sz="2600" dirty="0" smtClean="0">
                <a:latin typeface="Helvetica"/>
                <a:cs typeface="Helvetica"/>
              </a:rPr>
              <a:t>, Mark Harvey</a:t>
            </a:r>
            <a:r>
              <a:rPr lang="en-US" sz="2600" baseline="30000" dirty="0" smtClean="0">
                <a:latin typeface="Helvetica"/>
                <a:cs typeface="Helvetica"/>
              </a:rPr>
              <a:t>2</a:t>
            </a:r>
            <a:r>
              <a:rPr lang="en-US" sz="2600" dirty="0" smtClean="0">
                <a:latin typeface="Helvetica"/>
                <a:cs typeface="Helvetica"/>
              </a:rPr>
              <a:t>, Benjamin Davies</a:t>
            </a:r>
            <a:r>
              <a:rPr lang="en-US" sz="2600" baseline="30000" dirty="0" smtClean="0">
                <a:latin typeface="Helvetica"/>
                <a:cs typeface="Helvetica"/>
              </a:rPr>
              <a:t>3</a:t>
            </a:r>
            <a:r>
              <a:rPr lang="en-US" sz="2600" dirty="0" smtClean="0">
                <a:latin typeface="Helvetica"/>
                <a:cs typeface="Helvetica"/>
              </a:rPr>
              <a:t>, </a:t>
            </a:r>
            <a:r>
              <a:rPr lang="en-US" sz="2600" dirty="0" err="1" smtClean="0">
                <a:latin typeface="Helvetica"/>
                <a:cs typeface="Helvetica"/>
              </a:rPr>
              <a:t>Myfany</a:t>
            </a:r>
            <a:r>
              <a:rPr lang="en-US" sz="2600" dirty="0" smtClean="0">
                <a:latin typeface="Helvetica"/>
                <a:cs typeface="Helvetica"/>
              </a:rPr>
              <a:t> Turpin</a:t>
            </a:r>
            <a:r>
              <a:rPr lang="en-US" sz="2600" baseline="30000" dirty="0" smtClean="0">
                <a:latin typeface="Helvetica"/>
                <a:cs typeface="Helvetica"/>
              </a:rPr>
              <a:t>4</a:t>
            </a:r>
            <a:r>
              <a:rPr lang="en-US" sz="2600" dirty="0" smtClean="0">
                <a:latin typeface="Helvetica"/>
                <a:cs typeface="Helvetica"/>
              </a:rPr>
              <a:t>, Katherine Demuth</a:t>
            </a:r>
            <a:r>
              <a:rPr lang="en-US" sz="2600" baseline="30000" dirty="0" smtClean="0">
                <a:latin typeface="Helvetica"/>
                <a:cs typeface="Helvetica"/>
              </a:rPr>
              <a:t>1,3</a:t>
            </a:r>
            <a:r>
              <a:rPr lang="en-US" sz="2600" dirty="0" smtClean="0">
                <a:latin typeface="Helvetica"/>
                <a:cs typeface="Helvetica"/>
              </a:rPr>
              <a:t>, Alison Ross</a:t>
            </a:r>
            <a:r>
              <a:rPr lang="en-US" sz="2600" baseline="30000" dirty="0" smtClean="0">
                <a:latin typeface="Helvetica"/>
                <a:cs typeface="Helvetica"/>
              </a:rPr>
              <a:t>5</a:t>
            </a:r>
            <a:endParaRPr lang="en-US" sz="2600" dirty="0" smtClean="0">
              <a:latin typeface="Helvetica"/>
              <a:cs typeface="Helvetica"/>
            </a:endParaRPr>
          </a:p>
          <a:p>
            <a:endParaRPr lang="en-US" sz="2000" baseline="30000" dirty="0" smtClean="0">
              <a:latin typeface="Helvetica"/>
              <a:cs typeface="Helvetica"/>
            </a:endParaRPr>
          </a:p>
          <a:p>
            <a:r>
              <a:rPr lang="en-US" sz="2000" baseline="30000" dirty="0" smtClean="0">
                <a:latin typeface="Helvetica"/>
                <a:cs typeface="Helvetica"/>
              </a:rPr>
              <a:t>1</a:t>
            </a:r>
            <a:r>
              <a:rPr lang="en-US" sz="2000" dirty="0" smtClean="0">
                <a:latin typeface="Helvetica"/>
                <a:cs typeface="Helvetica"/>
              </a:rPr>
              <a:t>ARC Centre for Excellence in Cognition and its Disorders</a:t>
            </a:r>
            <a:r>
              <a:rPr lang="en-US" dirty="0" smtClean="0">
                <a:latin typeface="Helvetica"/>
                <a:cs typeface="Helvetica"/>
              </a:rPr>
              <a:t>, </a:t>
            </a:r>
            <a:r>
              <a:rPr lang="en-US" sz="2000" baseline="30000" dirty="0" smtClean="0">
                <a:latin typeface="Helvetica"/>
                <a:cs typeface="Helvetica"/>
              </a:rPr>
              <a:t>2</a:t>
            </a:r>
            <a:r>
              <a:rPr lang="en-US" sz="2000" dirty="0" smtClean="0">
                <a:latin typeface="Helvetica"/>
                <a:cs typeface="Helvetica"/>
              </a:rPr>
              <a:t>University of Newcastle, </a:t>
            </a:r>
            <a:r>
              <a:rPr lang="en-US" sz="2000" baseline="30000" dirty="0" smtClean="0">
                <a:latin typeface="Helvetica"/>
                <a:cs typeface="Helvetica"/>
              </a:rPr>
              <a:t>3</a:t>
            </a:r>
            <a:r>
              <a:rPr lang="en-US" sz="2000" dirty="0" smtClean="0">
                <a:latin typeface="Helvetica"/>
                <a:cs typeface="Helvetica"/>
              </a:rPr>
              <a:t>Macquarie University, </a:t>
            </a:r>
          </a:p>
          <a:p>
            <a:r>
              <a:rPr lang="en-US" sz="2000" baseline="30000" dirty="0" smtClean="0">
                <a:latin typeface="Helvetica"/>
                <a:cs typeface="Helvetica"/>
              </a:rPr>
              <a:t>4</a:t>
            </a:r>
            <a:r>
              <a:rPr lang="en-US" sz="2000" dirty="0" smtClean="0">
                <a:latin typeface="Helvetica"/>
                <a:cs typeface="Helvetica"/>
              </a:rPr>
              <a:t>University of Queensland, </a:t>
            </a:r>
          </a:p>
          <a:p>
            <a:r>
              <a:rPr lang="en-US" sz="2000" baseline="30000" dirty="0" smtClean="0">
                <a:latin typeface="Helvetica"/>
                <a:cs typeface="Helvetica"/>
              </a:rPr>
              <a:t>5</a:t>
            </a:r>
            <a:r>
              <a:rPr lang="en-US" sz="2000" dirty="0" smtClean="0">
                <a:latin typeface="Helvetica"/>
                <a:cs typeface="Helvetica"/>
              </a:rPr>
              <a:t>Northern Territories Government, Department of Education</a:t>
            </a:r>
            <a:endParaRPr lang="en-US" sz="2000" dirty="0">
              <a:latin typeface="Helvetica"/>
              <a:cs typeface="Helvetica"/>
            </a:endParaRPr>
          </a:p>
        </p:txBody>
      </p:sp>
    </p:spTree>
    <p:extLst>
      <p:ext uri="{BB962C8B-B14F-4D97-AF65-F5344CB8AC3E}">
        <p14:creationId xmlns:p14="http://schemas.microsoft.com/office/powerpoint/2010/main" val="38193603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example:</a:t>
            </a:r>
            <a:br>
              <a:rPr lang="en-US" dirty="0" smtClean="0"/>
            </a:br>
            <a:r>
              <a:rPr lang="en-US" dirty="0" smtClean="0"/>
              <a:t>t</a:t>
            </a:r>
            <a:r>
              <a:rPr lang="en-US" dirty="0" smtClean="0">
                <a:latin typeface="Helvetica"/>
                <a:cs typeface="Helvetica"/>
              </a:rPr>
              <a:t>̪</a:t>
            </a:r>
            <a:r>
              <a:rPr lang="en-US" dirty="0" smtClean="0"/>
              <a:t> - </a:t>
            </a:r>
            <a:r>
              <a:rPr lang="en-US" dirty="0" err="1" smtClean="0"/>
              <a:t>athenge</a:t>
            </a:r>
            <a:endParaRPr lang="en-US" dirty="0"/>
          </a:p>
        </p:txBody>
      </p:sp>
      <p:pic>
        <p:nvPicPr>
          <p:cNvPr id="4" name="KS-S03-LN_athenge_92_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1981200"/>
            <a:ext cx="5486400" cy="4114800"/>
          </a:xfrm>
        </p:spPr>
      </p:pic>
    </p:spTree>
    <p:extLst>
      <p:ext uri="{BB962C8B-B14F-4D97-AF65-F5344CB8AC3E}">
        <p14:creationId xmlns:p14="http://schemas.microsoft.com/office/powerpoint/2010/main" val="24290557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example:</a:t>
            </a:r>
            <a:br>
              <a:rPr lang="en-US" dirty="0" smtClean="0"/>
            </a:br>
            <a:r>
              <a:rPr lang="en-US" dirty="0" err="1" smtClean="0"/>
              <a:t>ʈ</a:t>
            </a:r>
            <a:r>
              <a:rPr lang="en-US" dirty="0" smtClean="0"/>
              <a:t> - </a:t>
            </a:r>
            <a:r>
              <a:rPr lang="en-US" dirty="0" err="1" smtClean="0"/>
              <a:t>artepe</a:t>
            </a:r>
            <a:endParaRPr lang="en-US" dirty="0"/>
          </a:p>
        </p:txBody>
      </p:sp>
      <p:pic>
        <p:nvPicPr>
          <p:cNvPr id="4" name="KS-S13-AP_artepe_95_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1981200"/>
            <a:ext cx="5486400" cy="4114800"/>
          </a:xfrm>
        </p:spPr>
      </p:pic>
    </p:spTree>
    <p:extLst>
      <p:ext uri="{BB962C8B-B14F-4D97-AF65-F5344CB8AC3E}">
        <p14:creationId xmlns:p14="http://schemas.microsoft.com/office/powerpoint/2010/main" val="20264182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Ultrasound example:</a:t>
            </a:r>
            <a:br>
              <a:rPr lang="en-US" dirty="0" smtClean="0"/>
            </a:br>
            <a:r>
              <a:rPr lang="en-US" dirty="0" smtClean="0"/>
              <a:t>c - </a:t>
            </a:r>
            <a:r>
              <a:rPr lang="en-US" dirty="0" err="1" smtClean="0"/>
              <a:t>atyepe</a:t>
            </a:r>
            <a:endParaRPr lang="en-US" dirty="0"/>
          </a:p>
        </p:txBody>
      </p:sp>
      <p:pic>
        <p:nvPicPr>
          <p:cNvPr id="4" name="KS-S11-RN_atyepe_151_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1981200"/>
            <a:ext cx="5486400" cy="4114800"/>
          </a:xfrm>
        </p:spPr>
      </p:pic>
    </p:spTree>
    <p:extLst>
      <p:ext uri="{BB962C8B-B14F-4D97-AF65-F5344CB8AC3E}">
        <p14:creationId xmlns:p14="http://schemas.microsoft.com/office/powerpoint/2010/main" val="9058637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post-processing</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Video and audio from DV tapes extracted</a:t>
            </a:r>
          </a:p>
          <a:p>
            <a:pPr lvl="1"/>
            <a:r>
              <a:rPr lang="en-US" dirty="0" smtClean="0">
                <a:latin typeface="Helvetica"/>
                <a:cs typeface="Helvetica"/>
              </a:rPr>
              <a:t>Final Cut Pro X v 10.0</a:t>
            </a:r>
          </a:p>
          <a:p>
            <a:endParaRPr lang="en-US" dirty="0" smtClean="0">
              <a:latin typeface="Helvetica"/>
              <a:cs typeface="Helvetica"/>
            </a:endParaRPr>
          </a:p>
          <a:p>
            <a:r>
              <a:rPr lang="en-US" dirty="0" smtClean="0">
                <a:latin typeface="Helvetica"/>
                <a:cs typeface="Helvetica"/>
              </a:rPr>
              <a:t>Audio examined in </a:t>
            </a:r>
            <a:r>
              <a:rPr lang="en-US" dirty="0" err="1" smtClean="0">
                <a:latin typeface="Helvetica"/>
                <a:cs typeface="Helvetica"/>
              </a:rPr>
              <a:t>Praat</a:t>
            </a:r>
            <a:endParaRPr lang="en-US" dirty="0" smtClean="0">
              <a:latin typeface="Helvetica"/>
              <a:cs typeface="Helvetica"/>
            </a:endParaRPr>
          </a:p>
          <a:p>
            <a:pPr lvl="1"/>
            <a:r>
              <a:rPr lang="en-US" dirty="0" smtClean="0">
                <a:latin typeface="Helvetica"/>
                <a:cs typeface="Helvetica"/>
              </a:rPr>
              <a:t>onset and offset of each segment in /#</a:t>
            </a:r>
            <a:r>
              <a:rPr lang="en-US" dirty="0" err="1" smtClean="0">
                <a:latin typeface="Helvetica"/>
                <a:cs typeface="Helvetica"/>
              </a:rPr>
              <a:t>a.CV</a:t>
            </a:r>
            <a:r>
              <a:rPr lang="en-US" dirty="0" smtClean="0">
                <a:latin typeface="Helvetica"/>
                <a:cs typeface="Helvetica"/>
              </a:rPr>
              <a:t>/ marked</a:t>
            </a:r>
          </a:p>
          <a:p>
            <a:pPr lvl="1"/>
            <a:r>
              <a:rPr lang="en-US" dirty="0" smtClean="0">
                <a:latin typeface="Helvetica"/>
                <a:cs typeface="Helvetica"/>
              </a:rPr>
              <a:t>corresponding frames extracted automatically</a:t>
            </a:r>
          </a:p>
        </p:txBody>
      </p:sp>
    </p:spTree>
    <p:extLst>
      <p:ext uri="{BB962C8B-B14F-4D97-AF65-F5344CB8AC3E}">
        <p14:creationId xmlns:p14="http://schemas.microsoft.com/office/powerpoint/2010/main" val="11221189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post-processing</a:t>
            </a:r>
            <a:endParaRPr lang="en-US" dirty="0">
              <a:latin typeface="Helvetica"/>
              <a:cs typeface="Helvetica"/>
            </a:endParaRPr>
          </a:p>
        </p:txBody>
      </p:sp>
      <p:sp>
        <p:nvSpPr>
          <p:cNvPr id="3" name="Content Placeholder 2"/>
          <p:cNvSpPr>
            <a:spLocks noGrp="1"/>
          </p:cNvSpPr>
          <p:nvPr>
            <p:ph idx="1"/>
          </p:nvPr>
        </p:nvSpPr>
        <p:spPr/>
        <p:txBody>
          <a:bodyPr/>
          <a:lstStyle/>
          <a:p>
            <a:r>
              <a:rPr lang="en-US" dirty="0">
                <a:latin typeface="Helvetica"/>
                <a:cs typeface="Helvetica"/>
              </a:rPr>
              <a:t>Two frames in each sequence selected</a:t>
            </a:r>
          </a:p>
          <a:p>
            <a:pPr lvl="1"/>
            <a:r>
              <a:rPr lang="en-US" dirty="0">
                <a:latin typeface="Helvetica"/>
                <a:cs typeface="Helvetica"/>
              </a:rPr>
              <a:t>vocalic: stable vowel production </a:t>
            </a:r>
            <a:r>
              <a:rPr lang="en-US" dirty="0" smtClean="0">
                <a:latin typeface="Helvetica"/>
                <a:cs typeface="Helvetica"/>
              </a:rPr>
              <a:t>during preceding V (/a/)</a:t>
            </a:r>
            <a:endParaRPr lang="en-US" dirty="0">
              <a:latin typeface="Helvetica"/>
              <a:cs typeface="Helvetica"/>
            </a:endParaRPr>
          </a:p>
          <a:p>
            <a:pPr lvl="1"/>
            <a:r>
              <a:rPr lang="en-US" dirty="0">
                <a:latin typeface="Helvetica"/>
                <a:cs typeface="Helvetica"/>
              </a:rPr>
              <a:t>consonantal: point of maximal lingual excursion during C</a:t>
            </a:r>
          </a:p>
          <a:p>
            <a:r>
              <a:rPr lang="en-US" dirty="0" smtClean="0">
                <a:latin typeface="Helvetica"/>
                <a:cs typeface="Helvetica"/>
              </a:rPr>
              <a:t>Vocalic and consonantal frames superimposed</a:t>
            </a:r>
          </a:p>
          <a:p>
            <a:pPr lvl="1"/>
            <a:r>
              <a:rPr lang="en-US" dirty="0" smtClean="0">
                <a:latin typeface="Helvetica"/>
                <a:cs typeface="Helvetica"/>
              </a:rPr>
              <a:t>consonantal frame colored black &amp; red</a:t>
            </a:r>
          </a:p>
          <a:p>
            <a:pPr lvl="1"/>
            <a:r>
              <a:rPr lang="en-US" dirty="0" smtClean="0">
                <a:latin typeface="Helvetica"/>
                <a:cs typeface="Helvetica"/>
              </a:rPr>
              <a:t>vocalic frame remains black &amp; white</a:t>
            </a:r>
          </a:p>
        </p:txBody>
      </p:sp>
    </p:spTree>
    <p:extLst>
      <p:ext uri="{BB962C8B-B14F-4D97-AF65-F5344CB8AC3E}">
        <p14:creationId xmlns:p14="http://schemas.microsoft.com/office/powerpoint/2010/main" val="14446241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KS-S06-CT_athenge_93_2_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33056"/>
            <a:ext cx="2700000" cy="1800000"/>
          </a:xfrm>
          <a:prstGeom prst="rect">
            <a:avLst/>
          </a:prstGeom>
        </p:spPr>
      </p:pic>
      <p:pic>
        <p:nvPicPr>
          <p:cNvPr id="21" name="Picture 20" descr="KS-S06-CT_athenge_93_2_04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772816"/>
            <a:ext cx="2700000" cy="1800000"/>
          </a:xfrm>
          <a:prstGeom prst="rect">
            <a:avLst/>
          </a:prstGeom>
        </p:spPr>
      </p:pic>
      <p:sp>
        <p:nvSpPr>
          <p:cNvPr id="2" name="Title 1"/>
          <p:cNvSpPr>
            <a:spLocks noGrp="1"/>
          </p:cNvSpPr>
          <p:nvPr>
            <p:ph type="title"/>
          </p:nvPr>
        </p:nvSpPr>
        <p:spPr/>
        <p:txBody>
          <a:bodyPr/>
          <a:lstStyle/>
          <a:p>
            <a:r>
              <a:rPr lang="en-US" dirty="0">
                <a:latin typeface="Helvetica"/>
                <a:cs typeface="Helvetica"/>
              </a:rPr>
              <a:t>Methods: </a:t>
            </a:r>
            <a:br>
              <a:rPr lang="en-US" dirty="0">
                <a:latin typeface="Helvetica"/>
                <a:cs typeface="Helvetica"/>
              </a:rPr>
            </a:br>
            <a:r>
              <a:rPr lang="en-US" dirty="0">
                <a:latin typeface="Helvetica"/>
                <a:cs typeface="Helvetica"/>
              </a:rPr>
              <a:t>post-processing</a:t>
            </a:r>
            <a:endParaRPr lang="en-US" dirty="0"/>
          </a:p>
        </p:txBody>
      </p:sp>
      <p:pic>
        <p:nvPicPr>
          <p:cNvPr id="6" name="Picture 5" descr="KS-S06-CT_athenge_93_2_041MANUALun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1772816"/>
            <a:ext cx="2700000" cy="1800000"/>
          </a:xfrm>
          <a:prstGeom prst="rect">
            <a:avLst/>
          </a:prstGeom>
        </p:spPr>
      </p:pic>
      <p:pic>
        <p:nvPicPr>
          <p:cNvPr id="7" name="Picture 6" descr="KS-S06-CT_athenge_93_2_051MANUALo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56" y="3933056"/>
            <a:ext cx="2700000" cy="1800000"/>
          </a:xfrm>
          <a:prstGeom prst="rect">
            <a:avLst/>
          </a:prstGeom>
        </p:spPr>
      </p:pic>
      <p:pic>
        <p:nvPicPr>
          <p:cNvPr id="8" name="Picture 7" descr="KS-S06-CT_athenge_93_2MANU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176" y="2924944"/>
            <a:ext cx="2700000" cy="1800000"/>
          </a:xfrm>
          <a:prstGeom prst="rect">
            <a:avLst/>
          </a:prstGeom>
        </p:spPr>
      </p:pic>
      <p:sp>
        <p:nvSpPr>
          <p:cNvPr id="11" name="Right Arrow 10"/>
          <p:cNvSpPr/>
          <p:nvPr/>
        </p:nvSpPr>
        <p:spPr bwMode="auto">
          <a:xfrm>
            <a:off x="2915816" y="2492896"/>
            <a:ext cx="576064" cy="36004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2" name="Right Arrow 11"/>
          <p:cNvSpPr/>
          <p:nvPr/>
        </p:nvSpPr>
        <p:spPr bwMode="auto">
          <a:xfrm>
            <a:off x="2915816" y="4653136"/>
            <a:ext cx="576064" cy="36004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5" name="Right Arrow 14"/>
          <p:cNvSpPr/>
          <p:nvPr/>
        </p:nvSpPr>
        <p:spPr bwMode="auto">
          <a:xfrm rot="18900000">
            <a:off x="5839068" y="3867974"/>
            <a:ext cx="576064" cy="36004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7" name="Right Arrow 16"/>
          <p:cNvSpPr/>
          <p:nvPr/>
        </p:nvSpPr>
        <p:spPr bwMode="auto">
          <a:xfrm rot="2700000" flipV="1">
            <a:off x="5839067" y="3363918"/>
            <a:ext cx="576064" cy="36004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8" name="TextBox 17"/>
          <p:cNvSpPr txBox="1"/>
          <p:nvPr/>
        </p:nvSpPr>
        <p:spPr>
          <a:xfrm>
            <a:off x="7596336" y="2492896"/>
            <a:ext cx="1365278" cy="461665"/>
          </a:xfrm>
          <a:prstGeom prst="rect">
            <a:avLst/>
          </a:prstGeom>
          <a:noFill/>
        </p:spPr>
        <p:txBody>
          <a:bodyPr wrap="none" rtlCol="0">
            <a:spAutoFit/>
          </a:bodyPr>
          <a:lstStyle/>
          <a:p>
            <a:r>
              <a:rPr lang="en-US" dirty="0" smtClean="0">
                <a:latin typeface="Helvetica"/>
                <a:cs typeface="Helvetica"/>
              </a:rPr>
              <a:t>dental /t̪/</a:t>
            </a:r>
            <a:endParaRPr lang="en-US" dirty="0">
              <a:latin typeface="Helvetica"/>
              <a:cs typeface="Helvetica"/>
            </a:endParaRPr>
          </a:p>
        </p:txBody>
      </p:sp>
      <p:sp>
        <p:nvSpPr>
          <p:cNvPr id="19" name="TextBox 18"/>
          <p:cNvSpPr txBox="1"/>
          <p:nvPr/>
        </p:nvSpPr>
        <p:spPr>
          <a:xfrm>
            <a:off x="395536" y="3140968"/>
            <a:ext cx="984364" cy="461665"/>
          </a:xfrm>
          <a:prstGeom prst="rect">
            <a:avLst/>
          </a:prstGeom>
          <a:noFill/>
        </p:spPr>
        <p:txBody>
          <a:bodyPr wrap="none" rtlCol="0">
            <a:spAutoFit/>
          </a:bodyPr>
          <a:lstStyle/>
          <a:p>
            <a:r>
              <a:rPr lang="en-US" dirty="0" smtClean="0">
                <a:solidFill>
                  <a:srgbClr val="FFFF00"/>
                </a:solidFill>
              </a:rPr>
              <a:t>vowel</a:t>
            </a:r>
          </a:p>
        </p:txBody>
      </p:sp>
      <p:sp>
        <p:nvSpPr>
          <p:cNvPr id="20" name="TextBox 19"/>
          <p:cNvSpPr txBox="1"/>
          <p:nvPr/>
        </p:nvSpPr>
        <p:spPr>
          <a:xfrm>
            <a:off x="395536" y="5229200"/>
            <a:ext cx="1608133" cy="461665"/>
          </a:xfrm>
          <a:prstGeom prst="rect">
            <a:avLst/>
          </a:prstGeom>
          <a:noFill/>
        </p:spPr>
        <p:txBody>
          <a:bodyPr wrap="none" rtlCol="0">
            <a:spAutoFit/>
          </a:bodyPr>
          <a:lstStyle/>
          <a:p>
            <a:r>
              <a:rPr lang="en-US" dirty="0" smtClean="0">
                <a:solidFill>
                  <a:srgbClr val="FFFF00"/>
                </a:solidFill>
              </a:rPr>
              <a:t>consonant</a:t>
            </a:r>
          </a:p>
        </p:txBody>
      </p:sp>
    </p:spTree>
    <p:extLst>
      <p:ext uri="{BB962C8B-B14F-4D97-AF65-F5344CB8AC3E}">
        <p14:creationId xmlns:p14="http://schemas.microsoft.com/office/powerpoint/2010/main" val="9979277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post-processing</a:t>
            </a:r>
            <a:endParaRPr lang="en-US" dirty="0">
              <a:latin typeface="Helvetica"/>
              <a:cs typeface="Helvetica"/>
            </a:endParaRPr>
          </a:p>
        </p:txBody>
      </p:sp>
      <p:sp>
        <p:nvSpPr>
          <p:cNvPr id="3" name="Content Placeholder 2"/>
          <p:cNvSpPr>
            <a:spLocks noGrp="1"/>
          </p:cNvSpPr>
          <p:nvPr>
            <p:ph idx="1"/>
          </p:nvPr>
        </p:nvSpPr>
        <p:spPr>
          <a:xfrm>
            <a:off x="685800" y="1981200"/>
            <a:ext cx="4606280" cy="4114800"/>
          </a:xfrm>
        </p:spPr>
        <p:txBody>
          <a:bodyPr anchor="ctr"/>
          <a:lstStyle/>
          <a:p>
            <a:r>
              <a:rPr lang="en-US" dirty="0" smtClean="0">
                <a:latin typeface="Helvetica"/>
                <a:cs typeface="Helvetica"/>
              </a:rPr>
              <a:t>Image divided into 3 sections</a:t>
            </a:r>
          </a:p>
          <a:p>
            <a:pPr lvl="1"/>
            <a:r>
              <a:rPr lang="en-US" dirty="0" smtClean="0">
                <a:latin typeface="Helvetica"/>
                <a:cs typeface="Helvetica"/>
              </a:rPr>
              <a:t>back: tongue dorsum</a:t>
            </a:r>
          </a:p>
          <a:p>
            <a:pPr lvl="1"/>
            <a:r>
              <a:rPr lang="en-US" dirty="0" smtClean="0">
                <a:latin typeface="Helvetica"/>
                <a:cs typeface="Helvetica"/>
              </a:rPr>
              <a:t>mid: tongue body</a:t>
            </a:r>
          </a:p>
          <a:p>
            <a:pPr lvl="1"/>
            <a:r>
              <a:rPr lang="en-US" dirty="0" smtClean="0">
                <a:latin typeface="Helvetica"/>
                <a:cs typeface="Helvetica"/>
              </a:rPr>
              <a:t>front: tongue blade / tip</a:t>
            </a:r>
          </a:p>
        </p:txBody>
      </p:sp>
      <p:pic>
        <p:nvPicPr>
          <p:cNvPr id="5" name="Picture 4" descr="palat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916832"/>
            <a:ext cx="3091720" cy="2160240"/>
          </a:xfrm>
          <a:prstGeom prst="rect">
            <a:avLst/>
          </a:prstGeom>
        </p:spPr>
      </p:pic>
      <p:sp>
        <p:nvSpPr>
          <p:cNvPr id="6" name="TextBox 5"/>
          <p:cNvSpPr txBox="1"/>
          <p:nvPr/>
        </p:nvSpPr>
        <p:spPr>
          <a:xfrm>
            <a:off x="5364088" y="1556792"/>
            <a:ext cx="1505540" cy="461665"/>
          </a:xfrm>
          <a:prstGeom prst="rect">
            <a:avLst/>
          </a:prstGeom>
          <a:noFill/>
        </p:spPr>
        <p:txBody>
          <a:bodyPr wrap="none" rtlCol="0">
            <a:spAutoFit/>
          </a:bodyPr>
          <a:lstStyle/>
          <a:p>
            <a:r>
              <a:rPr lang="en-US" dirty="0" smtClean="0">
                <a:latin typeface="Helvetica"/>
                <a:cs typeface="Helvetica"/>
              </a:rPr>
              <a:t>palatal /</a:t>
            </a:r>
            <a:r>
              <a:rPr lang="en-US" dirty="0">
                <a:latin typeface="Helvetica"/>
                <a:cs typeface="Helvetica"/>
              </a:rPr>
              <a:t>c</a:t>
            </a:r>
            <a:r>
              <a:rPr lang="en-US" dirty="0" smtClean="0">
                <a:latin typeface="Helvetica"/>
                <a:cs typeface="Helvetica"/>
              </a:rPr>
              <a:t>/</a:t>
            </a:r>
            <a:endParaRPr lang="en-US" dirty="0">
              <a:latin typeface="Helvetica"/>
              <a:cs typeface="Helvetica"/>
            </a:endParaRPr>
          </a:p>
        </p:txBody>
      </p:sp>
      <p:pic>
        <p:nvPicPr>
          <p:cNvPr id="7" name="Picture 6" descr="retroflex.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4077071"/>
            <a:ext cx="3096344" cy="2143623"/>
          </a:xfrm>
          <a:prstGeom prst="rect">
            <a:avLst/>
          </a:prstGeom>
        </p:spPr>
      </p:pic>
      <p:sp>
        <p:nvSpPr>
          <p:cNvPr id="8" name="TextBox 7"/>
          <p:cNvSpPr txBox="1"/>
          <p:nvPr/>
        </p:nvSpPr>
        <p:spPr>
          <a:xfrm>
            <a:off x="6804248" y="6093296"/>
            <a:ext cx="1646605" cy="461665"/>
          </a:xfrm>
          <a:prstGeom prst="rect">
            <a:avLst/>
          </a:prstGeom>
          <a:noFill/>
        </p:spPr>
        <p:txBody>
          <a:bodyPr wrap="none" rtlCol="0">
            <a:spAutoFit/>
          </a:bodyPr>
          <a:lstStyle/>
          <a:p>
            <a:r>
              <a:rPr lang="en-US" dirty="0" smtClean="0">
                <a:latin typeface="Helvetica"/>
                <a:cs typeface="Helvetica"/>
              </a:rPr>
              <a:t>retroflex /</a:t>
            </a:r>
            <a:r>
              <a:rPr lang="en-US" dirty="0" err="1" smtClean="0">
                <a:latin typeface="Helvetica"/>
                <a:cs typeface="Helvetica"/>
              </a:rPr>
              <a:t>ʈ</a:t>
            </a:r>
            <a:r>
              <a:rPr lang="en-US" dirty="0" smtClean="0">
                <a:latin typeface="Helvetica"/>
                <a:cs typeface="Helvetica"/>
              </a:rPr>
              <a:t>/</a:t>
            </a:r>
            <a:endParaRPr lang="en-US" dirty="0">
              <a:latin typeface="Helvetica"/>
              <a:cs typeface="Helvetica"/>
            </a:endParaRPr>
          </a:p>
        </p:txBody>
      </p:sp>
    </p:spTree>
    <p:extLst>
      <p:ext uri="{BB962C8B-B14F-4D97-AF65-F5344CB8AC3E}">
        <p14:creationId xmlns:p14="http://schemas.microsoft.com/office/powerpoint/2010/main" val="17520124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Analysis: </a:t>
            </a:r>
            <a:br>
              <a:rPr lang="en-US" dirty="0" smtClean="0">
                <a:latin typeface="Helvetica"/>
                <a:cs typeface="Helvetica"/>
              </a:rPr>
            </a:br>
            <a:r>
              <a:rPr lang="en-US" dirty="0" smtClean="0">
                <a:latin typeface="Helvetica"/>
                <a:cs typeface="Helvetica"/>
              </a:rPr>
              <a:t>ultrasound categorization</a:t>
            </a:r>
            <a:endParaRPr lang="en-US" dirty="0">
              <a:latin typeface="Helvetica"/>
              <a:cs typeface="Helvetica"/>
            </a:endParaRPr>
          </a:p>
        </p:txBody>
      </p:sp>
      <p:sp>
        <p:nvSpPr>
          <p:cNvPr id="3" name="Content Placeholder 2"/>
          <p:cNvSpPr>
            <a:spLocks noGrp="1"/>
          </p:cNvSpPr>
          <p:nvPr>
            <p:ph idx="1"/>
          </p:nvPr>
        </p:nvSpPr>
        <p:spPr>
          <a:xfrm>
            <a:off x="685800" y="1981200"/>
            <a:ext cx="7774632" cy="2095872"/>
          </a:xfrm>
        </p:spPr>
        <p:txBody>
          <a:bodyPr>
            <a:normAutofit fontScale="92500" lnSpcReduction="20000"/>
          </a:bodyPr>
          <a:lstStyle/>
          <a:p>
            <a:r>
              <a:rPr lang="en-US" dirty="0" smtClean="0">
                <a:latin typeface="Helvetica"/>
                <a:cs typeface="Helvetica"/>
              </a:rPr>
              <a:t>For each item, every section was assigned a value comparing the consonantal (red) contour to the preceding vocalic (white) contour</a:t>
            </a:r>
            <a:endParaRPr lang="en-US" dirty="0">
              <a:latin typeface="Helvetica"/>
              <a:cs typeface="Helvetica"/>
            </a:endParaRPr>
          </a:p>
          <a:p>
            <a:pPr lvl="1"/>
            <a:r>
              <a:rPr lang="en-US" dirty="0" smtClean="0">
                <a:latin typeface="Helvetica"/>
                <a:cs typeface="Helvetica"/>
              </a:rPr>
              <a:t>Front: raised / lowered / stable</a:t>
            </a:r>
          </a:p>
          <a:p>
            <a:pPr lvl="1"/>
            <a:r>
              <a:rPr lang="en-US" dirty="0" smtClean="0">
                <a:latin typeface="Helvetica"/>
                <a:cs typeface="Helvetica"/>
              </a:rPr>
              <a:t>Mid: raised / lowered / stable</a:t>
            </a:r>
          </a:p>
          <a:p>
            <a:pPr lvl="1"/>
            <a:r>
              <a:rPr lang="en-US" dirty="0" smtClean="0">
                <a:latin typeface="Helvetica"/>
                <a:cs typeface="Helvetica"/>
              </a:rPr>
              <a:t>Back: forward / backward / stable</a:t>
            </a:r>
            <a:endParaRPr lang="en-US" dirty="0">
              <a:latin typeface="Helvetica"/>
              <a:cs typeface="Helvetica"/>
            </a:endParaRPr>
          </a:p>
        </p:txBody>
      </p:sp>
      <p:pic>
        <p:nvPicPr>
          <p:cNvPr id="4" name="Picture 3" descr="palat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4077072"/>
            <a:ext cx="3091720" cy="2160240"/>
          </a:xfrm>
          <a:prstGeom prst="rect">
            <a:avLst/>
          </a:prstGeom>
        </p:spPr>
      </p:pic>
      <p:sp>
        <p:nvSpPr>
          <p:cNvPr id="5" name="TextBox 4"/>
          <p:cNvSpPr txBox="1"/>
          <p:nvPr/>
        </p:nvSpPr>
        <p:spPr>
          <a:xfrm>
            <a:off x="7170916" y="3717032"/>
            <a:ext cx="1505540" cy="461665"/>
          </a:xfrm>
          <a:prstGeom prst="rect">
            <a:avLst/>
          </a:prstGeom>
          <a:noFill/>
        </p:spPr>
        <p:txBody>
          <a:bodyPr wrap="none" rtlCol="0">
            <a:spAutoFit/>
          </a:bodyPr>
          <a:lstStyle/>
          <a:p>
            <a:r>
              <a:rPr lang="en-US" dirty="0" smtClean="0">
                <a:latin typeface="Helvetica"/>
                <a:cs typeface="Helvetica"/>
              </a:rPr>
              <a:t>palatal /</a:t>
            </a:r>
            <a:r>
              <a:rPr lang="en-US" dirty="0">
                <a:latin typeface="Helvetica"/>
                <a:cs typeface="Helvetica"/>
              </a:rPr>
              <a:t>c</a:t>
            </a:r>
            <a:r>
              <a:rPr lang="en-US" dirty="0" smtClean="0">
                <a:latin typeface="Helvetica"/>
                <a:cs typeface="Helvetica"/>
              </a:rPr>
              <a:t>/</a:t>
            </a:r>
            <a:endParaRPr lang="en-US" dirty="0">
              <a:latin typeface="Helvetica"/>
              <a:cs typeface="Helvetica"/>
            </a:endParaRPr>
          </a:p>
        </p:txBody>
      </p:sp>
      <p:sp>
        <p:nvSpPr>
          <p:cNvPr id="6" name="TextBox 5"/>
          <p:cNvSpPr txBox="1"/>
          <p:nvPr/>
        </p:nvSpPr>
        <p:spPr>
          <a:xfrm>
            <a:off x="2123728" y="4797152"/>
            <a:ext cx="3096344" cy="1200328"/>
          </a:xfrm>
          <a:prstGeom prst="rect">
            <a:avLst/>
          </a:prstGeom>
          <a:noFill/>
        </p:spPr>
        <p:txBody>
          <a:bodyPr wrap="square" rtlCol="0">
            <a:spAutoFit/>
          </a:bodyPr>
          <a:lstStyle/>
          <a:p>
            <a:pPr algn="r"/>
            <a:r>
              <a:rPr lang="en-US" dirty="0" smtClean="0">
                <a:latin typeface="Helvetica"/>
                <a:cs typeface="Helvetica"/>
              </a:rPr>
              <a:t>Front: </a:t>
            </a:r>
            <a:r>
              <a:rPr lang="en-US" b="1" dirty="0" smtClean="0">
                <a:latin typeface="Helvetica"/>
                <a:cs typeface="Helvetica"/>
              </a:rPr>
              <a:t>raised</a:t>
            </a:r>
          </a:p>
          <a:p>
            <a:pPr algn="r"/>
            <a:r>
              <a:rPr lang="en-US" dirty="0" smtClean="0">
                <a:latin typeface="Helvetica"/>
                <a:cs typeface="Helvetica"/>
              </a:rPr>
              <a:t>Mid: </a:t>
            </a:r>
            <a:r>
              <a:rPr lang="en-US" b="1" dirty="0" smtClean="0">
                <a:latin typeface="Helvetica"/>
                <a:cs typeface="Helvetica"/>
              </a:rPr>
              <a:t>raised</a:t>
            </a:r>
          </a:p>
          <a:p>
            <a:pPr algn="r"/>
            <a:r>
              <a:rPr lang="en-US" dirty="0" smtClean="0">
                <a:latin typeface="Helvetica"/>
                <a:cs typeface="Helvetica"/>
              </a:rPr>
              <a:t>Back: </a:t>
            </a:r>
            <a:r>
              <a:rPr lang="en-US" b="1" dirty="0" smtClean="0">
                <a:latin typeface="Helvetica"/>
                <a:cs typeface="Helvetica"/>
              </a:rPr>
              <a:t>forward</a:t>
            </a:r>
          </a:p>
        </p:txBody>
      </p:sp>
    </p:spTree>
    <p:extLst>
      <p:ext uri="{BB962C8B-B14F-4D97-AF65-F5344CB8AC3E}">
        <p14:creationId xmlns:p14="http://schemas.microsoft.com/office/powerpoint/2010/main" val="1715548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br>
              <a:rPr lang="en-US" dirty="0" smtClean="0"/>
            </a:br>
            <a:r>
              <a:rPr lang="en-US" dirty="0" smtClean="0"/>
              <a:t>variability and consistency</a:t>
            </a:r>
            <a:endParaRPr lang="en-US" dirty="0"/>
          </a:p>
        </p:txBody>
      </p:sp>
      <p:sp>
        <p:nvSpPr>
          <p:cNvPr id="3" name="Content Placeholder 2"/>
          <p:cNvSpPr>
            <a:spLocks noGrp="1"/>
          </p:cNvSpPr>
          <p:nvPr>
            <p:ph idx="1"/>
          </p:nvPr>
        </p:nvSpPr>
        <p:spPr/>
        <p:txBody>
          <a:bodyPr/>
          <a:lstStyle/>
          <a:p>
            <a:r>
              <a:rPr lang="en-US" dirty="0" smtClean="0"/>
              <a:t>Most stops consistent within and between speakers</a:t>
            </a:r>
          </a:p>
          <a:p>
            <a:pPr lvl="1"/>
            <a:r>
              <a:rPr lang="en-US" dirty="0"/>
              <a:t>a</a:t>
            </a:r>
            <a:r>
              <a:rPr lang="en-US" dirty="0" smtClean="0"/>
              <a:t>ll stops consistently raised in front region</a:t>
            </a:r>
          </a:p>
          <a:p>
            <a:pPr lvl="1"/>
            <a:r>
              <a:rPr lang="en-US" dirty="0"/>
              <a:t>a</a:t>
            </a:r>
            <a:r>
              <a:rPr lang="en-US" dirty="0" smtClean="0"/>
              <a:t>lveolar: stable back and mid</a:t>
            </a:r>
          </a:p>
          <a:p>
            <a:pPr lvl="1"/>
            <a:r>
              <a:rPr lang="en-US" dirty="0"/>
              <a:t>d</a:t>
            </a:r>
            <a:r>
              <a:rPr lang="en-US" dirty="0" smtClean="0"/>
              <a:t>ental: stable back and lowered mid</a:t>
            </a:r>
          </a:p>
          <a:p>
            <a:pPr lvl="1"/>
            <a:r>
              <a:rPr lang="en-US" dirty="0" smtClean="0"/>
              <a:t>palatal: fronted back and raised mid</a:t>
            </a:r>
            <a:endParaRPr lang="en-US" dirty="0"/>
          </a:p>
          <a:p>
            <a:r>
              <a:rPr lang="en-US" dirty="0" smtClean="0"/>
              <a:t>Retroflex stops inconsistent</a:t>
            </a:r>
          </a:p>
          <a:p>
            <a:pPr lvl="1"/>
            <a:r>
              <a:rPr lang="en-US" dirty="0" smtClean="0"/>
              <a:t>back: forward or stable (most speakers forward)</a:t>
            </a:r>
          </a:p>
          <a:p>
            <a:pPr lvl="1"/>
            <a:r>
              <a:rPr lang="en-US" dirty="0" smtClean="0"/>
              <a:t>mid: raised or lowered (intra-speaker variability)</a:t>
            </a:r>
            <a:endParaRPr lang="en-US" dirty="0"/>
          </a:p>
        </p:txBody>
      </p:sp>
    </p:spTree>
    <p:extLst>
      <p:ext uri="{BB962C8B-B14F-4D97-AF65-F5344CB8AC3E}">
        <p14:creationId xmlns:p14="http://schemas.microsoft.com/office/powerpoint/2010/main" val="33600921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p:txBody>
          <a:bodyPr/>
          <a:lstStyle/>
          <a:p>
            <a:r>
              <a:rPr lang="en-US" dirty="0" smtClean="0">
                <a:latin typeface="Helvetica"/>
                <a:cs typeface="Helvetica"/>
              </a:rPr>
              <a:t>What are the tongue body correlates of these coronal stops?</a:t>
            </a:r>
          </a:p>
          <a:p>
            <a:endParaRPr lang="en-US" dirty="0">
              <a:latin typeface="Helvetica"/>
              <a:cs typeface="Helvetica"/>
            </a:endParaRPr>
          </a:p>
          <a:p>
            <a:r>
              <a:rPr lang="en-US" dirty="0">
                <a:solidFill>
                  <a:srgbClr val="7F7F7F"/>
                </a:solidFill>
                <a:latin typeface="Helvetica"/>
                <a:cs typeface="Helvetica"/>
              </a:rPr>
              <a:t>Can these stops be distinguished from one another by </a:t>
            </a:r>
            <a:r>
              <a:rPr lang="en-US" dirty="0" smtClean="0">
                <a:solidFill>
                  <a:srgbClr val="7F7F7F"/>
                </a:solidFill>
                <a:latin typeface="Helvetica"/>
                <a:cs typeface="Helvetica"/>
              </a:rPr>
              <a:t>tongue body posture alone? </a:t>
            </a:r>
            <a:endParaRPr lang="en-US" dirty="0">
              <a:solidFill>
                <a:srgbClr val="7F7F7F"/>
              </a:solidFill>
              <a:latin typeface="Helvetica"/>
              <a:cs typeface="Helvetica"/>
            </a:endParaRPr>
          </a:p>
          <a:p>
            <a:endParaRPr lang="en-US" dirty="0"/>
          </a:p>
        </p:txBody>
      </p:sp>
    </p:spTree>
    <p:extLst>
      <p:ext uri="{BB962C8B-B14F-4D97-AF65-F5344CB8AC3E}">
        <p14:creationId xmlns:p14="http://schemas.microsoft.com/office/powerpoint/2010/main" val="22292745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a:cs typeface="Helvetica"/>
              </a:rPr>
              <a:t>Kaytetye</a:t>
            </a:r>
            <a:endParaRPr lang="en-US" dirty="0">
              <a:latin typeface="Helvetica"/>
              <a:cs typeface="Helvetica"/>
            </a:endParaRPr>
          </a:p>
        </p:txBody>
      </p:sp>
      <p:sp>
        <p:nvSpPr>
          <p:cNvPr id="3" name="Content Placeholder 2"/>
          <p:cNvSpPr>
            <a:spLocks noGrp="1"/>
          </p:cNvSpPr>
          <p:nvPr>
            <p:ph idx="1"/>
          </p:nvPr>
        </p:nvSpPr>
        <p:spPr>
          <a:xfrm>
            <a:off x="685800" y="1981200"/>
            <a:ext cx="4606280" cy="4114800"/>
          </a:xfrm>
        </p:spPr>
        <p:txBody>
          <a:bodyPr/>
          <a:lstStyle/>
          <a:p>
            <a:r>
              <a:rPr lang="en-US" dirty="0" err="1" smtClean="0">
                <a:latin typeface="Helvetica"/>
                <a:cs typeface="Helvetica"/>
              </a:rPr>
              <a:t>Arandic</a:t>
            </a:r>
            <a:r>
              <a:rPr lang="en-US" dirty="0" smtClean="0">
                <a:latin typeface="Helvetica"/>
                <a:cs typeface="Helvetica"/>
              </a:rPr>
              <a:t> language spoken north of Alice Springs, NT</a:t>
            </a:r>
          </a:p>
          <a:p>
            <a:endParaRPr lang="en-US" dirty="0">
              <a:latin typeface="Helvetica"/>
              <a:cs typeface="Helvetica"/>
            </a:endParaRPr>
          </a:p>
        </p:txBody>
      </p:sp>
      <p:grpSp>
        <p:nvGrpSpPr>
          <p:cNvPr id="6" name="Group 5"/>
          <p:cNvGrpSpPr/>
          <p:nvPr/>
        </p:nvGrpSpPr>
        <p:grpSpPr>
          <a:xfrm>
            <a:off x="5436096" y="908720"/>
            <a:ext cx="3428349" cy="4929411"/>
            <a:chOff x="4355976" y="1772816"/>
            <a:chExt cx="3428349" cy="4929411"/>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55976" y="1772816"/>
              <a:ext cx="3428349" cy="4929411"/>
            </a:xfrm>
            <a:prstGeom prst="rect">
              <a:avLst/>
            </a:prstGeom>
            <a:noFill/>
            <a:ln w="9525">
              <a:noFill/>
              <a:miter lim="800000"/>
              <a:headEnd/>
              <a:tailEnd/>
            </a:ln>
          </p:spPr>
        </p:pic>
        <p:sp>
          <p:nvSpPr>
            <p:cNvPr id="5" name="Oval 4"/>
            <p:cNvSpPr/>
            <p:nvPr/>
          </p:nvSpPr>
          <p:spPr>
            <a:xfrm>
              <a:off x="5134047" y="2636912"/>
              <a:ext cx="792088" cy="89496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ln w="38100" cmpd="sng">
                  <a:solidFill>
                    <a:schemeClr val="tx1"/>
                  </a:solidFill>
                </a:ln>
              </a:endParaRPr>
            </a:p>
          </p:txBody>
        </p:sp>
      </p:grpSp>
    </p:spTree>
    <p:extLst>
      <p:ext uri="{BB962C8B-B14F-4D97-AF65-F5344CB8AC3E}">
        <p14:creationId xmlns:p14="http://schemas.microsoft.com/office/powerpoint/2010/main" val="20441687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 </a:t>
            </a:r>
            <a:br>
              <a:rPr lang="en-US" dirty="0" smtClean="0">
                <a:latin typeface="Helvetica"/>
                <a:cs typeface="Helvetica"/>
              </a:rPr>
            </a:br>
            <a:r>
              <a:rPr lang="en-US" dirty="0" smtClean="0">
                <a:latin typeface="Helvetica"/>
                <a:cs typeface="Helvetica"/>
              </a:rPr>
              <a:t>t (alveolar)</a:t>
            </a:r>
            <a:endParaRPr lang="en-US" dirty="0">
              <a:latin typeface="Helvetica"/>
              <a:cs typeface="Helvetica"/>
            </a:endParaRPr>
          </a:p>
        </p:txBody>
      </p:sp>
      <p:sp>
        <p:nvSpPr>
          <p:cNvPr id="3" name="Content Placeholder 2"/>
          <p:cNvSpPr>
            <a:spLocks noGrp="1"/>
          </p:cNvSpPr>
          <p:nvPr>
            <p:ph idx="1"/>
          </p:nvPr>
        </p:nvSpPr>
        <p:spPr>
          <a:xfrm>
            <a:off x="107504" y="2053208"/>
            <a:ext cx="3886200" cy="2095872"/>
          </a:xfrm>
        </p:spPr>
        <p:txBody>
          <a:bodyPr/>
          <a:lstStyle/>
          <a:p>
            <a:r>
              <a:rPr lang="en-US" dirty="0" smtClean="0">
                <a:latin typeface="Helvetica"/>
                <a:cs typeface="Helvetica"/>
              </a:rPr>
              <a:t>Front: raised</a:t>
            </a:r>
          </a:p>
          <a:p>
            <a:r>
              <a:rPr lang="en-US" dirty="0" smtClean="0">
                <a:latin typeface="Helvetica"/>
                <a:cs typeface="Helvetica"/>
              </a:rPr>
              <a:t>Mid: stable / raised</a:t>
            </a:r>
          </a:p>
          <a:p>
            <a:r>
              <a:rPr lang="en-US" dirty="0" smtClean="0">
                <a:latin typeface="Helvetica"/>
                <a:cs typeface="Helvetica"/>
              </a:rPr>
              <a:t>Back: stable</a:t>
            </a:r>
          </a:p>
          <a:p>
            <a:endParaRPr lang="en-US" dirty="0">
              <a:latin typeface="Helvetica"/>
              <a:cs typeface="Helvetica"/>
            </a:endParaRPr>
          </a:p>
        </p:txBody>
      </p:sp>
      <p:pic>
        <p:nvPicPr>
          <p:cNvPr id="7" name="Picture 6" descr="alveol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0" y="1800000"/>
            <a:ext cx="4130992" cy="2859918"/>
          </a:xfrm>
          <a:prstGeom prst="rect">
            <a:avLst/>
          </a:prstGeom>
        </p:spPr>
      </p:pic>
      <p:sp>
        <p:nvSpPr>
          <p:cNvPr id="8" name="TextBox 7"/>
          <p:cNvSpPr txBox="1"/>
          <p:nvPr/>
        </p:nvSpPr>
        <p:spPr>
          <a:xfrm>
            <a:off x="683568" y="4748952"/>
            <a:ext cx="7560840" cy="830997"/>
          </a:xfrm>
          <a:prstGeom prst="rect">
            <a:avLst/>
          </a:prstGeom>
          <a:noFill/>
        </p:spPr>
        <p:txBody>
          <a:bodyPr wrap="square" rtlCol="0">
            <a:spAutoFit/>
          </a:bodyPr>
          <a:lstStyle/>
          <a:p>
            <a:pPr marL="342900" indent="-342900">
              <a:buFont typeface="Arial"/>
              <a:buChar char="•"/>
            </a:pPr>
            <a:r>
              <a:rPr lang="en-US" dirty="0">
                <a:latin typeface="Helvetica"/>
                <a:cs typeface="Helvetica"/>
              </a:rPr>
              <a:t>Minimal movement of tongue dorsum and </a:t>
            </a:r>
            <a:r>
              <a:rPr lang="en-US" dirty="0" smtClean="0">
                <a:latin typeface="Helvetica"/>
                <a:cs typeface="Helvetica"/>
              </a:rPr>
              <a:t>body</a:t>
            </a:r>
            <a:endParaRPr lang="en-US" dirty="0">
              <a:latin typeface="Helvetica"/>
              <a:cs typeface="Helvetica"/>
            </a:endParaRPr>
          </a:p>
          <a:p>
            <a:pPr marL="342900" indent="-342900">
              <a:buFont typeface="Arial"/>
              <a:buChar char="•"/>
            </a:pPr>
            <a:r>
              <a:rPr lang="en-US" dirty="0" smtClean="0">
                <a:latin typeface="Helvetica"/>
                <a:cs typeface="Helvetica"/>
              </a:rPr>
              <a:t>Hinge-like action of tongue blade / tip</a:t>
            </a:r>
          </a:p>
        </p:txBody>
      </p:sp>
    </p:spTree>
    <p:extLst>
      <p:ext uri="{BB962C8B-B14F-4D97-AF65-F5344CB8AC3E}">
        <p14:creationId xmlns:p14="http://schemas.microsoft.com/office/powerpoint/2010/main" val="23148857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 </a:t>
            </a:r>
            <a:br>
              <a:rPr lang="en-US" dirty="0" smtClean="0">
                <a:latin typeface="Helvetica"/>
                <a:cs typeface="Helvetica"/>
              </a:rPr>
            </a:br>
            <a:r>
              <a:rPr lang="en-US" dirty="0" smtClean="0">
                <a:latin typeface="Helvetica"/>
                <a:cs typeface="Helvetica"/>
              </a:rPr>
              <a:t>t̪ (dental)</a:t>
            </a:r>
            <a:endParaRPr lang="en-US" dirty="0">
              <a:latin typeface="Helvetica"/>
              <a:cs typeface="Helvetica"/>
            </a:endParaRPr>
          </a:p>
        </p:txBody>
      </p:sp>
      <p:sp>
        <p:nvSpPr>
          <p:cNvPr id="3" name="Content Placeholder 2"/>
          <p:cNvSpPr>
            <a:spLocks noGrp="1"/>
          </p:cNvSpPr>
          <p:nvPr>
            <p:ph idx="1"/>
          </p:nvPr>
        </p:nvSpPr>
        <p:spPr>
          <a:xfrm>
            <a:off x="107504" y="2053208"/>
            <a:ext cx="3886200" cy="2095872"/>
          </a:xfrm>
        </p:spPr>
        <p:txBody>
          <a:bodyPr/>
          <a:lstStyle/>
          <a:p>
            <a:r>
              <a:rPr lang="en-US" dirty="0" smtClean="0">
                <a:latin typeface="Helvetica"/>
                <a:cs typeface="Helvetica"/>
              </a:rPr>
              <a:t>Front: raised</a:t>
            </a:r>
          </a:p>
          <a:p>
            <a:r>
              <a:rPr lang="en-US" dirty="0" smtClean="0">
                <a:latin typeface="Helvetica"/>
                <a:cs typeface="Helvetica"/>
              </a:rPr>
              <a:t>Mid: lowered</a:t>
            </a:r>
          </a:p>
          <a:p>
            <a:r>
              <a:rPr lang="en-US" dirty="0" smtClean="0">
                <a:latin typeface="Helvetica"/>
                <a:cs typeface="Helvetica"/>
              </a:rPr>
              <a:t>Back: stable</a:t>
            </a:r>
          </a:p>
          <a:p>
            <a:endParaRPr lang="en-US" dirty="0">
              <a:latin typeface="Helvetica"/>
              <a:cs typeface="Helvetica"/>
            </a:endParaRPr>
          </a:p>
        </p:txBody>
      </p:sp>
      <p:sp>
        <p:nvSpPr>
          <p:cNvPr id="8" name="TextBox 7"/>
          <p:cNvSpPr txBox="1"/>
          <p:nvPr/>
        </p:nvSpPr>
        <p:spPr>
          <a:xfrm>
            <a:off x="683568" y="4748952"/>
            <a:ext cx="7560840" cy="1200328"/>
          </a:xfrm>
          <a:prstGeom prst="rect">
            <a:avLst/>
          </a:prstGeom>
          <a:noFill/>
        </p:spPr>
        <p:txBody>
          <a:bodyPr wrap="square" rtlCol="0">
            <a:spAutoFit/>
          </a:bodyPr>
          <a:lstStyle/>
          <a:p>
            <a:pPr marL="342900" indent="-342900">
              <a:buFont typeface="Arial"/>
              <a:buChar char="•"/>
            </a:pPr>
            <a:r>
              <a:rPr lang="en-US" dirty="0">
                <a:latin typeface="Helvetica"/>
                <a:cs typeface="Helvetica"/>
              </a:rPr>
              <a:t>Minimal movement of tongue </a:t>
            </a:r>
            <a:r>
              <a:rPr lang="en-US" dirty="0" smtClean="0">
                <a:latin typeface="Helvetica"/>
                <a:cs typeface="Helvetica"/>
              </a:rPr>
              <a:t>dorsum</a:t>
            </a:r>
          </a:p>
          <a:p>
            <a:pPr marL="342900" indent="-342900">
              <a:buFont typeface="Arial"/>
              <a:buChar char="•"/>
            </a:pPr>
            <a:r>
              <a:rPr lang="en-US" dirty="0" smtClean="0">
                <a:latin typeface="Helvetica"/>
                <a:cs typeface="Helvetica"/>
              </a:rPr>
              <a:t>Substantial lowering movement of tongue body</a:t>
            </a:r>
          </a:p>
          <a:p>
            <a:pPr marL="342900" indent="-342900">
              <a:buFont typeface="Arial"/>
              <a:buChar char="•"/>
            </a:pPr>
            <a:r>
              <a:rPr lang="en-US" dirty="0" smtClean="0">
                <a:latin typeface="Helvetica"/>
                <a:cs typeface="Helvetica"/>
              </a:rPr>
              <a:t>Raised (and advanced) tongue blade / tip</a:t>
            </a:r>
          </a:p>
        </p:txBody>
      </p:sp>
      <p:pic>
        <p:nvPicPr>
          <p:cNvPr id="5" name="Picture 4" descr="dent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0" y="1800000"/>
            <a:ext cx="4160000" cy="2880000"/>
          </a:xfrm>
          <a:prstGeom prst="rect">
            <a:avLst/>
          </a:prstGeom>
        </p:spPr>
      </p:pic>
    </p:spTree>
    <p:extLst>
      <p:ext uri="{BB962C8B-B14F-4D97-AF65-F5344CB8AC3E}">
        <p14:creationId xmlns:p14="http://schemas.microsoft.com/office/powerpoint/2010/main" val="19198230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 </a:t>
            </a:r>
            <a:br>
              <a:rPr lang="en-US" dirty="0" smtClean="0">
                <a:latin typeface="Helvetica"/>
                <a:cs typeface="Helvetica"/>
              </a:rPr>
            </a:br>
            <a:r>
              <a:rPr lang="en-US" dirty="0" smtClean="0">
                <a:latin typeface="Helvetica"/>
                <a:cs typeface="Helvetica"/>
              </a:rPr>
              <a:t>c (palatal)</a:t>
            </a:r>
            <a:endParaRPr lang="en-US" dirty="0">
              <a:latin typeface="Helvetica"/>
              <a:cs typeface="Helvetica"/>
            </a:endParaRPr>
          </a:p>
        </p:txBody>
      </p:sp>
      <p:sp>
        <p:nvSpPr>
          <p:cNvPr id="3" name="Content Placeholder 2"/>
          <p:cNvSpPr>
            <a:spLocks noGrp="1"/>
          </p:cNvSpPr>
          <p:nvPr>
            <p:ph idx="1"/>
          </p:nvPr>
        </p:nvSpPr>
        <p:spPr>
          <a:xfrm>
            <a:off x="107504" y="2053208"/>
            <a:ext cx="3886200" cy="2095872"/>
          </a:xfrm>
        </p:spPr>
        <p:txBody>
          <a:bodyPr/>
          <a:lstStyle/>
          <a:p>
            <a:r>
              <a:rPr lang="en-US" dirty="0" smtClean="0">
                <a:latin typeface="Helvetica"/>
                <a:cs typeface="Helvetica"/>
              </a:rPr>
              <a:t>Front: raised</a:t>
            </a:r>
          </a:p>
          <a:p>
            <a:r>
              <a:rPr lang="en-US" dirty="0" smtClean="0">
                <a:latin typeface="Helvetica"/>
                <a:cs typeface="Helvetica"/>
              </a:rPr>
              <a:t>Mid: raised</a:t>
            </a:r>
          </a:p>
          <a:p>
            <a:r>
              <a:rPr lang="en-US" dirty="0" smtClean="0">
                <a:latin typeface="Helvetica"/>
                <a:cs typeface="Helvetica"/>
              </a:rPr>
              <a:t>Back: forward</a:t>
            </a:r>
          </a:p>
          <a:p>
            <a:endParaRPr lang="en-US" dirty="0">
              <a:latin typeface="Helvetica"/>
              <a:cs typeface="Helvetica"/>
            </a:endParaRPr>
          </a:p>
        </p:txBody>
      </p:sp>
      <p:sp>
        <p:nvSpPr>
          <p:cNvPr id="8" name="TextBox 7"/>
          <p:cNvSpPr txBox="1"/>
          <p:nvPr/>
        </p:nvSpPr>
        <p:spPr>
          <a:xfrm>
            <a:off x="683568" y="4748952"/>
            <a:ext cx="7560840" cy="1200328"/>
          </a:xfrm>
          <a:prstGeom prst="rect">
            <a:avLst/>
          </a:prstGeom>
          <a:noFill/>
        </p:spPr>
        <p:txBody>
          <a:bodyPr wrap="square" rtlCol="0">
            <a:spAutoFit/>
          </a:bodyPr>
          <a:lstStyle/>
          <a:p>
            <a:pPr marL="342900" indent="-342900">
              <a:buFont typeface="Arial"/>
              <a:buChar char="•"/>
            </a:pPr>
            <a:r>
              <a:rPr lang="en-US" dirty="0" smtClean="0">
                <a:latin typeface="Helvetica"/>
                <a:cs typeface="Helvetica"/>
              </a:rPr>
              <a:t>Extreme forward and raising movement of blade</a:t>
            </a:r>
          </a:p>
          <a:p>
            <a:pPr marL="342900" indent="-342900">
              <a:buFont typeface="Arial"/>
              <a:buChar char="•"/>
            </a:pPr>
            <a:r>
              <a:rPr lang="en-US" dirty="0" smtClean="0">
                <a:latin typeface="Helvetica"/>
                <a:cs typeface="Helvetica"/>
              </a:rPr>
              <a:t>Requires forward movement of entire tongue, reflected in forward rating for tongue back region</a:t>
            </a:r>
          </a:p>
        </p:txBody>
      </p:sp>
      <p:pic>
        <p:nvPicPr>
          <p:cNvPr id="4" name="Picture 3" descr="palat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0" y="1800000"/>
            <a:ext cx="4121835" cy="2880000"/>
          </a:xfrm>
          <a:prstGeom prst="rect">
            <a:avLst/>
          </a:prstGeom>
        </p:spPr>
      </p:pic>
    </p:spTree>
    <p:extLst>
      <p:ext uri="{BB962C8B-B14F-4D97-AF65-F5344CB8AC3E}">
        <p14:creationId xmlns:p14="http://schemas.microsoft.com/office/powerpoint/2010/main" val="30565556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 </a:t>
            </a:r>
            <a:br>
              <a:rPr lang="en-US" dirty="0" smtClean="0">
                <a:latin typeface="Helvetica"/>
                <a:cs typeface="Helvetica"/>
              </a:rPr>
            </a:br>
            <a:r>
              <a:rPr lang="en-US" dirty="0" err="1" smtClean="0">
                <a:latin typeface="Helvetica"/>
                <a:cs typeface="Helvetica"/>
              </a:rPr>
              <a:t>ʈ</a:t>
            </a:r>
            <a:r>
              <a:rPr lang="en-US" dirty="0" smtClean="0">
                <a:latin typeface="Helvetica"/>
                <a:cs typeface="Helvetica"/>
              </a:rPr>
              <a:t> (retroflex)</a:t>
            </a:r>
            <a:endParaRPr lang="en-US" dirty="0">
              <a:latin typeface="Helvetica"/>
              <a:cs typeface="Helvetica"/>
            </a:endParaRPr>
          </a:p>
        </p:txBody>
      </p:sp>
      <p:sp>
        <p:nvSpPr>
          <p:cNvPr id="3" name="Content Placeholder 2"/>
          <p:cNvSpPr>
            <a:spLocks noGrp="1"/>
          </p:cNvSpPr>
          <p:nvPr>
            <p:ph idx="1"/>
          </p:nvPr>
        </p:nvSpPr>
        <p:spPr>
          <a:xfrm>
            <a:off x="107504" y="2053208"/>
            <a:ext cx="3886200" cy="2095872"/>
          </a:xfrm>
        </p:spPr>
        <p:txBody>
          <a:bodyPr/>
          <a:lstStyle/>
          <a:p>
            <a:r>
              <a:rPr lang="en-US" dirty="0" smtClean="0">
                <a:latin typeface="Helvetica"/>
                <a:cs typeface="Helvetica"/>
              </a:rPr>
              <a:t>Front: raised</a:t>
            </a:r>
          </a:p>
          <a:p>
            <a:r>
              <a:rPr lang="en-US" dirty="0" smtClean="0">
                <a:latin typeface="Helvetica"/>
                <a:cs typeface="Helvetica"/>
              </a:rPr>
              <a:t>Mid: stable / lowered</a:t>
            </a:r>
          </a:p>
          <a:p>
            <a:r>
              <a:rPr lang="en-US" dirty="0" smtClean="0">
                <a:latin typeface="Helvetica"/>
                <a:cs typeface="Helvetica"/>
              </a:rPr>
              <a:t>Back: forward</a:t>
            </a:r>
          </a:p>
          <a:p>
            <a:endParaRPr lang="en-US" dirty="0">
              <a:latin typeface="Helvetica"/>
              <a:cs typeface="Helvetica"/>
            </a:endParaRPr>
          </a:p>
        </p:txBody>
      </p:sp>
      <p:sp>
        <p:nvSpPr>
          <p:cNvPr id="8" name="TextBox 7"/>
          <p:cNvSpPr txBox="1"/>
          <p:nvPr/>
        </p:nvSpPr>
        <p:spPr>
          <a:xfrm>
            <a:off x="683568" y="4748952"/>
            <a:ext cx="7560840" cy="1200328"/>
          </a:xfrm>
          <a:prstGeom prst="rect">
            <a:avLst/>
          </a:prstGeom>
          <a:noFill/>
        </p:spPr>
        <p:txBody>
          <a:bodyPr wrap="square" rtlCol="0">
            <a:spAutoFit/>
          </a:bodyPr>
          <a:lstStyle/>
          <a:p>
            <a:pPr marL="342900" indent="-342900">
              <a:buFont typeface="Arial"/>
              <a:buChar char="•"/>
            </a:pPr>
            <a:r>
              <a:rPr lang="en-US" dirty="0" smtClean="0">
                <a:latin typeface="Helvetica"/>
                <a:cs typeface="Helvetica"/>
              </a:rPr>
              <a:t>Raising of tongue tip / blade</a:t>
            </a:r>
          </a:p>
          <a:p>
            <a:pPr marL="342900" indent="-342900">
              <a:buFont typeface="Arial"/>
              <a:buChar char="•"/>
            </a:pPr>
            <a:r>
              <a:rPr lang="en-US" dirty="0" smtClean="0">
                <a:latin typeface="Helvetica"/>
                <a:cs typeface="Helvetica"/>
              </a:rPr>
              <a:t>Slight fronting of tongue dorsum</a:t>
            </a:r>
          </a:p>
          <a:p>
            <a:pPr marL="342900" indent="-342900">
              <a:buFont typeface="Arial"/>
              <a:buChar char="•"/>
            </a:pPr>
            <a:r>
              <a:rPr lang="en-US" dirty="0">
                <a:latin typeface="Helvetica"/>
                <a:cs typeface="Helvetica"/>
              </a:rPr>
              <a:t>Inconsistent </a:t>
            </a:r>
            <a:r>
              <a:rPr lang="en-US" dirty="0" smtClean="0">
                <a:latin typeface="Helvetica"/>
                <a:cs typeface="Helvetica"/>
              </a:rPr>
              <a:t>/ minimal </a:t>
            </a:r>
            <a:r>
              <a:rPr lang="en-US" dirty="0">
                <a:latin typeface="Helvetica"/>
                <a:cs typeface="Helvetica"/>
              </a:rPr>
              <a:t>lowering of tongue </a:t>
            </a:r>
            <a:r>
              <a:rPr lang="en-US" dirty="0" smtClean="0">
                <a:latin typeface="Helvetica"/>
                <a:cs typeface="Helvetica"/>
              </a:rPr>
              <a:t>body</a:t>
            </a:r>
            <a:endParaRPr lang="en-US" dirty="0">
              <a:latin typeface="Helvetica"/>
              <a:cs typeface="Helvetica"/>
            </a:endParaRPr>
          </a:p>
        </p:txBody>
      </p:sp>
      <p:pic>
        <p:nvPicPr>
          <p:cNvPr id="4" name="Picture 3" descr="retrofle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0" y="1800000"/>
            <a:ext cx="4160000" cy="2880000"/>
          </a:xfrm>
          <a:prstGeom prst="rect">
            <a:avLst/>
          </a:prstGeom>
        </p:spPr>
      </p:pic>
    </p:spTree>
    <p:extLst>
      <p:ext uri="{BB962C8B-B14F-4D97-AF65-F5344CB8AC3E}">
        <p14:creationId xmlns:p14="http://schemas.microsoft.com/office/powerpoint/2010/main" val="30565556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 </a:t>
            </a:r>
            <a:br>
              <a:rPr lang="en-US" dirty="0" smtClean="0">
                <a:latin typeface="Helvetica"/>
                <a:cs typeface="Helvetica"/>
              </a:rPr>
            </a:br>
            <a:r>
              <a:rPr lang="en-US" dirty="0" err="1" smtClean="0">
                <a:latin typeface="Helvetica"/>
                <a:cs typeface="Helvetica"/>
              </a:rPr>
              <a:t>ʈ</a:t>
            </a:r>
            <a:r>
              <a:rPr lang="en-US" dirty="0" smtClean="0">
                <a:latin typeface="Helvetica"/>
                <a:cs typeface="Helvetica"/>
              </a:rPr>
              <a:t> (retroflex) alternate</a:t>
            </a:r>
            <a:endParaRPr lang="en-US" dirty="0">
              <a:latin typeface="Helvetica"/>
              <a:cs typeface="Helvetica"/>
            </a:endParaRPr>
          </a:p>
        </p:txBody>
      </p:sp>
      <p:sp>
        <p:nvSpPr>
          <p:cNvPr id="3" name="Content Placeholder 2"/>
          <p:cNvSpPr>
            <a:spLocks noGrp="1"/>
          </p:cNvSpPr>
          <p:nvPr>
            <p:ph idx="1"/>
          </p:nvPr>
        </p:nvSpPr>
        <p:spPr>
          <a:xfrm>
            <a:off x="107504" y="2053208"/>
            <a:ext cx="3886200" cy="2095872"/>
          </a:xfrm>
        </p:spPr>
        <p:txBody>
          <a:bodyPr/>
          <a:lstStyle/>
          <a:p>
            <a:r>
              <a:rPr lang="en-US" dirty="0" smtClean="0">
                <a:latin typeface="Helvetica"/>
                <a:cs typeface="Helvetica"/>
              </a:rPr>
              <a:t>Front: raised</a:t>
            </a:r>
          </a:p>
          <a:p>
            <a:r>
              <a:rPr lang="en-US" dirty="0" smtClean="0">
                <a:latin typeface="Helvetica"/>
                <a:cs typeface="Helvetica"/>
              </a:rPr>
              <a:t>Mid: stable</a:t>
            </a:r>
          </a:p>
          <a:p>
            <a:r>
              <a:rPr lang="en-US" dirty="0" smtClean="0">
                <a:latin typeface="Helvetica"/>
                <a:cs typeface="Helvetica"/>
              </a:rPr>
              <a:t>Back: stable</a:t>
            </a:r>
          </a:p>
          <a:p>
            <a:endParaRPr lang="en-US" dirty="0">
              <a:latin typeface="Helvetica"/>
              <a:cs typeface="Helvetica"/>
            </a:endParaRPr>
          </a:p>
        </p:txBody>
      </p:sp>
      <p:sp>
        <p:nvSpPr>
          <p:cNvPr id="8" name="TextBox 7"/>
          <p:cNvSpPr txBox="1"/>
          <p:nvPr/>
        </p:nvSpPr>
        <p:spPr>
          <a:xfrm>
            <a:off x="683568" y="4748952"/>
            <a:ext cx="7560840" cy="830997"/>
          </a:xfrm>
          <a:prstGeom prst="rect">
            <a:avLst/>
          </a:prstGeom>
          <a:noFill/>
        </p:spPr>
        <p:txBody>
          <a:bodyPr wrap="square" rtlCol="0">
            <a:spAutoFit/>
          </a:bodyPr>
          <a:lstStyle/>
          <a:p>
            <a:pPr marL="342900" indent="-342900">
              <a:buFont typeface="Arial"/>
              <a:buChar char="•"/>
            </a:pPr>
            <a:r>
              <a:rPr lang="en-US" dirty="0" smtClean="0">
                <a:latin typeface="Helvetica"/>
                <a:cs typeface="Helvetica"/>
              </a:rPr>
              <a:t>Raising of tongue tip / blade</a:t>
            </a:r>
          </a:p>
          <a:p>
            <a:pPr marL="342900" indent="-342900">
              <a:buFont typeface="Arial"/>
              <a:buChar char="•"/>
            </a:pPr>
            <a:r>
              <a:rPr lang="en-US" dirty="0" smtClean="0">
                <a:latin typeface="Helvetica"/>
                <a:cs typeface="Helvetica"/>
              </a:rPr>
              <a:t>Minimal raising of </a:t>
            </a:r>
            <a:r>
              <a:rPr lang="en-US" dirty="0">
                <a:latin typeface="Helvetica"/>
                <a:cs typeface="Helvetica"/>
              </a:rPr>
              <a:t>tongue </a:t>
            </a:r>
            <a:r>
              <a:rPr lang="en-US" dirty="0" smtClean="0">
                <a:latin typeface="Helvetica"/>
                <a:cs typeface="Helvetica"/>
              </a:rPr>
              <a:t>body</a:t>
            </a:r>
            <a:endParaRPr lang="en-US" dirty="0">
              <a:latin typeface="Helvetica"/>
              <a:cs typeface="Helvetica"/>
            </a:endParaRPr>
          </a:p>
        </p:txBody>
      </p:sp>
      <p:pic>
        <p:nvPicPr>
          <p:cNvPr id="6" name="Picture 5" descr="retroflex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00" y="1800000"/>
            <a:ext cx="4160000" cy="2880000"/>
          </a:xfrm>
          <a:prstGeom prst="rect">
            <a:avLst/>
          </a:prstGeom>
        </p:spPr>
      </p:pic>
    </p:spTree>
    <p:extLst>
      <p:ext uri="{BB962C8B-B14F-4D97-AF65-F5344CB8AC3E}">
        <p14:creationId xmlns:p14="http://schemas.microsoft.com/office/powerpoint/2010/main" val="14278939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Retroflexes</a:t>
            </a:r>
            <a:r>
              <a:rPr lang="en-US" dirty="0" smtClean="0"/>
              <a:t>: </a:t>
            </a:r>
            <a:br>
              <a:rPr lang="en-US" dirty="0" smtClean="0"/>
            </a:br>
            <a:r>
              <a:rPr lang="en-US" dirty="0" smtClean="0"/>
              <a:t>why more variable?</a:t>
            </a:r>
            <a:endParaRPr lang="en-US" dirty="0"/>
          </a:p>
        </p:txBody>
      </p:sp>
      <p:sp>
        <p:nvSpPr>
          <p:cNvPr id="3" name="Content Placeholder 2"/>
          <p:cNvSpPr>
            <a:spLocks noGrp="1"/>
          </p:cNvSpPr>
          <p:nvPr>
            <p:ph idx="1"/>
          </p:nvPr>
        </p:nvSpPr>
        <p:spPr/>
        <p:txBody>
          <a:bodyPr/>
          <a:lstStyle/>
          <a:p>
            <a:r>
              <a:rPr lang="en-US" dirty="0" err="1" smtClean="0"/>
              <a:t>Laminals</a:t>
            </a:r>
            <a:r>
              <a:rPr lang="en-US" dirty="0" smtClean="0"/>
              <a:t> (dental, palatal)</a:t>
            </a:r>
          </a:p>
          <a:p>
            <a:pPr lvl="1"/>
            <a:r>
              <a:rPr lang="en-US" dirty="0"/>
              <a:t>D</a:t>
            </a:r>
            <a:r>
              <a:rPr lang="en-US" dirty="0" smtClean="0"/>
              <a:t>ental: </a:t>
            </a:r>
            <a:r>
              <a:rPr lang="en-US" b="1" dirty="0" smtClean="0"/>
              <a:t>extreme</a:t>
            </a:r>
            <a:r>
              <a:rPr lang="en-US" dirty="0" smtClean="0"/>
              <a:t> forward movement of tongue blade to achieve dental constriction</a:t>
            </a:r>
          </a:p>
          <a:p>
            <a:pPr lvl="1"/>
            <a:r>
              <a:rPr lang="en-US" dirty="0"/>
              <a:t>P</a:t>
            </a:r>
            <a:r>
              <a:rPr lang="en-US" dirty="0" smtClean="0"/>
              <a:t>alatal: </a:t>
            </a:r>
            <a:r>
              <a:rPr lang="en-US" b="1" dirty="0" smtClean="0"/>
              <a:t>extreme</a:t>
            </a:r>
            <a:r>
              <a:rPr lang="en-US" dirty="0" smtClean="0">
                <a:solidFill>
                  <a:srgbClr val="FF0000"/>
                </a:solidFill>
              </a:rPr>
              <a:t> </a:t>
            </a:r>
            <a:r>
              <a:rPr lang="en-US" dirty="0" smtClean="0"/>
              <a:t>forward and upward movement of tongue body for post-alveolar constriction</a:t>
            </a:r>
          </a:p>
          <a:p>
            <a:r>
              <a:rPr lang="en-US" dirty="0" err="1" smtClean="0"/>
              <a:t>Apicals</a:t>
            </a:r>
            <a:r>
              <a:rPr lang="en-US" dirty="0" smtClean="0"/>
              <a:t> (alveolar, retroflex)</a:t>
            </a:r>
          </a:p>
          <a:p>
            <a:pPr lvl="1"/>
            <a:r>
              <a:rPr lang="en-US" dirty="0"/>
              <a:t>A</a:t>
            </a:r>
            <a:r>
              <a:rPr lang="en-US" dirty="0" smtClean="0"/>
              <a:t>lveolar: upward movement of tongue tip to achieve alveolar constriction</a:t>
            </a:r>
          </a:p>
          <a:p>
            <a:pPr lvl="1"/>
            <a:r>
              <a:rPr lang="en-US" dirty="0"/>
              <a:t>R</a:t>
            </a:r>
            <a:r>
              <a:rPr lang="en-US" dirty="0" smtClean="0"/>
              <a:t>etroflex: </a:t>
            </a:r>
            <a:r>
              <a:rPr lang="en-US" dirty="0" smtClean="0">
                <a:solidFill>
                  <a:srgbClr val="000000"/>
                </a:solidFill>
              </a:rPr>
              <a:t>upward movement of tongue blade</a:t>
            </a:r>
            <a:endParaRPr lang="en-US" dirty="0" smtClean="0">
              <a:solidFill>
                <a:srgbClr val="FF0000"/>
              </a:solidFill>
            </a:endParaRPr>
          </a:p>
        </p:txBody>
      </p:sp>
    </p:spTree>
    <p:extLst>
      <p:ext uri="{BB962C8B-B14F-4D97-AF65-F5344CB8AC3E}">
        <p14:creationId xmlns:p14="http://schemas.microsoft.com/office/powerpoint/2010/main" val="916745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Results:</a:t>
            </a:r>
            <a:endParaRPr lang="en-US" dirty="0">
              <a:latin typeface="Helvetica"/>
              <a:cs typeface="Helvetic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1405573"/>
              </p:ext>
            </p:extLst>
          </p:nvPr>
        </p:nvGraphicFramePr>
        <p:xfrm>
          <a:off x="1547664" y="2564904"/>
          <a:ext cx="7056777" cy="3077160"/>
        </p:xfrm>
        <a:graphic>
          <a:graphicData uri="http://schemas.openxmlformats.org/drawingml/2006/table">
            <a:tbl>
              <a:tblPr firstRow="1" bandRow="1">
                <a:tableStyleId>{2D5ABB26-0587-4C30-8999-92F81FD0307C}</a:tableStyleId>
              </a:tblPr>
              <a:tblGrid>
                <a:gridCol w="484316"/>
                <a:gridCol w="484316"/>
                <a:gridCol w="484316"/>
                <a:gridCol w="484316"/>
                <a:gridCol w="484316"/>
                <a:gridCol w="484316"/>
                <a:gridCol w="484316"/>
                <a:gridCol w="484316"/>
                <a:gridCol w="484316"/>
                <a:gridCol w="484316"/>
                <a:gridCol w="484316"/>
                <a:gridCol w="484316"/>
                <a:gridCol w="1244985"/>
              </a:tblGrid>
              <a:tr h="322158">
                <a:tc>
                  <a:txBody>
                    <a:bodyPr/>
                    <a:lstStyle/>
                    <a:p>
                      <a:endParaRPr lang="en-US" dirty="0">
                        <a:latin typeface="Helvetica"/>
                        <a:cs typeface="Helvetica"/>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5">
                  <a:txBody>
                    <a:bodyPr/>
                    <a:lstStyle/>
                    <a:p>
                      <a:pPr algn="ctr"/>
                      <a:r>
                        <a:rPr lang="en-US" dirty="0" smtClean="0">
                          <a:latin typeface="Helvetica"/>
                          <a:cs typeface="Helvetica"/>
                        </a:rPr>
                        <a:t>Back</a:t>
                      </a:r>
                      <a:endParaRPr lang="en-US"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5">
                  <a:txBody>
                    <a:bodyPr/>
                    <a:lstStyle/>
                    <a:p>
                      <a:pPr algn="ctr"/>
                      <a:r>
                        <a:rPr lang="en-US" dirty="0" smtClean="0">
                          <a:latin typeface="Helvetica"/>
                          <a:cs typeface="Helvetica"/>
                        </a:rPr>
                        <a:t>Mid</a:t>
                      </a:r>
                      <a:endParaRPr lang="en-US"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dirty="0" smtClean="0">
                          <a:latin typeface="Helvetica"/>
                          <a:cs typeface="Helvetica"/>
                        </a:rPr>
                        <a:t>Front</a:t>
                      </a:r>
                      <a:endParaRPr lang="en-US" dirty="0">
                        <a:latin typeface="Helvetica"/>
                        <a:cs typeface="Helvetica"/>
                      </a:endParaRPr>
                    </a:p>
                  </a:txBody>
                  <a:tcPr>
                    <a:lnL w="12700" cap="flat" cmpd="sng" algn="ctr">
                      <a:solidFill>
                        <a:scrgbClr r="0" g="0" b="0"/>
                      </a:solidFill>
                      <a:prstDash val="solid"/>
                      <a:round/>
                      <a:headEnd type="none" w="med" len="med"/>
                      <a:tailEnd type="none" w="med" len="med"/>
                    </a:lnL>
                  </a:tcPr>
                </a:tc>
              </a:tr>
              <a:tr h="1248360">
                <a:tc>
                  <a:txBody>
                    <a:bodyPr/>
                    <a:lstStyle/>
                    <a:p>
                      <a:endParaRPr lang="en-US" dirty="0">
                        <a:latin typeface="Helvetica"/>
                        <a:cs typeface="Helvetica"/>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forward</a:t>
                      </a:r>
                      <a:endParaRPr lang="en-US" dirty="0">
                        <a:latin typeface="Helvetica"/>
                        <a:cs typeface="Helvetica"/>
                      </a:endParaRPr>
                    </a:p>
                  </a:txBody>
                  <a:tcPr vert="vert27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stable</a:t>
                      </a:r>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backward</a:t>
                      </a:r>
                      <a:endParaRPr lang="en-US" dirty="0">
                        <a:latin typeface="Helvetica"/>
                        <a:cs typeface="Helvetica"/>
                      </a:endParaRPr>
                    </a:p>
                  </a:txBody>
                  <a:tcPr vert="vert270"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lowered</a:t>
                      </a:r>
                      <a:endParaRPr lang="en-US" dirty="0">
                        <a:latin typeface="Helvetica"/>
                        <a:cs typeface="Helvetica"/>
                      </a:endParaRPr>
                    </a:p>
                  </a:txBody>
                  <a:tcPr vert="vert27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stable</a:t>
                      </a:r>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endParaRPr lang="en-US"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raised</a:t>
                      </a:r>
                      <a:endParaRPr lang="en-US" dirty="0">
                        <a:latin typeface="Helvetica"/>
                        <a:cs typeface="Helvetica"/>
                      </a:endParaRPr>
                    </a:p>
                  </a:txBody>
                  <a:tcPr vert="vert270"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latin typeface="Helvetica"/>
                          <a:cs typeface="Helvetica"/>
                        </a:rPr>
                        <a:t>raised</a:t>
                      </a:r>
                      <a:endParaRPr lang="en-US" dirty="0">
                        <a:latin typeface="Helvetica"/>
                        <a:cs typeface="Helvetica"/>
                      </a:endParaRPr>
                    </a:p>
                  </a:txBody>
                  <a:tcPr vert="vert27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322158">
                <a:tc>
                  <a:txBody>
                    <a:bodyPr/>
                    <a:lstStyle/>
                    <a:p>
                      <a:r>
                        <a:rPr lang="en-US" dirty="0" smtClean="0">
                          <a:solidFill>
                            <a:srgbClr val="008000"/>
                          </a:solidFill>
                          <a:latin typeface="Helvetica"/>
                          <a:ea typeface="Zapf Dingbats"/>
                          <a:cs typeface="Helvetica"/>
                          <a:sym typeface="Zapf Dingbats"/>
                        </a:rPr>
                        <a:t>✓</a:t>
                      </a:r>
                      <a:endParaRPr lang="en-US" dirty="0">
                        <a:solidFill>
                          <a:srgbClr val="008000"/>
                        </a:solidFill>
                        <a:latin typeface="Helvetica"/>
                        <a:cs typeface="Helvetica"/>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dirty="0" smtClean="0">
                          <a:latin typeface="Helvetica"/>
                          <a:cs typeface="Helvetica"/>
                        </a:rPr>
                        <a:t>t</a:t>
                      </a:r>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endParaRPr lang="en-US" dirty="0">
                        <a:latin typeface="Helvetica"/>
                        <a:cs typeface="Helvetica"/>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latin typeface="Helvetica"/>
                          <a:cs typeface="Helvetica"/>
                        </a:rPr>
                        <a:t>2</a:t>
                      </a:r>
                      <a:endParaRPr lang="en-US" dirty="0">
                        <a:latin typeface="Helvetica"/>
                        <a:cs typeface="Helvetica"/>
                      </a:endParaRPr>
                    </a:p>
                  </a:txBody>
                  <a:tcP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5</a:t>
                      </a:r>
                      <a:endParaRPr lang="en-US" b="1" dirty="0">
                        <a:latin typeface="Helvetica"/>
                        <a:cs typeface="Helvetica"/>
                      </a:endParaRPr>
                    </a:p>
                  </a:txBody>
                  <a:tcPr>
                    <a:lnT w="12700" cap="flat" cmpd="sng" algn="ctr">
                      <a:solidFill>
                        <a:scrgbClr r="0" g="0" b="0"/>
                      </a:solidFill>
                      <a:prstDash val="solid"/>
                      <a:round/>
                      <a:headEnd type="none" w="med" len="med"/>
                      <a:tailEnd type="none" w="med" len="med"/>
                    </a:lnT>
                    <a:solidFill>
                      <a:srgbClr val="CCFFCC"/>
                    </a:solidFill>
                  </a:tcPr>
                </a:tc>
                <a:tc>
                  <a:txBody>
                    <a:bodyPr/>
                    <a:lstStyle/>
                    <a:p>
                      <a:pPr algn="ctr"/>
                      <a:endParaRPr lang="en-US" dirty="0">
                        <a:latin typeface="Helvetica"/>
                        <a:cs typeface="Helvetica"/>
                      </a:endParaRPr>
                    </a:p>
                  </a:txBody>
                  <a:tcPr>
                    <a:lnT w="12700" cap="flat" cmpd="sng" algn="ctr">
                      <a:solidFill>
                        <a:scrgbClr r="0" g="0" b="0"/>
                      </a:solidFill>
                      <a:prstDash val="solid"/>
                      <a:round/>
                      <a:headEnd type="none" w="med" len="med"/>
                      <a:tailEnd type="none" w="med" len="med"/>
                    </a:lnT>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endParaRPr lang="en-US" dirty="0">
                        <a:latin typeface="Helvetica"/>
                        <a:cs typeface="Helvetica"/>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latin typeface="Helvetica"/>
                          <a:cs typeface="Helvetica"/>
                        </a:rPr>
                        <a:t>1</a:t>
                      </a:r>
                      <a:endParaRPr lang="en-US" dirty="0">
                        <a:latin typeface="Helvetica"/>
                        <a:cs typeface="Helvetica"/>
                      </a:endParaRPr>
                    </a:p>
                  </a:txBody>
                  <a:tcP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6</a:t>
                      </a:r>
                      <a:endParaRPr lang="en-US" b="1" dirty="0">
                        <a:latin typeface="Helvetica"/>
                        <a:cs typeface="Helvetica"/>
                      </a:endParaRPr>
                    </a:p>
                  </a:txBody>
                  <a:tcPr>
                    <a:lnT w="12700" cap="flat" cmpd="sng" algn="ctr">
                      <a:solidFill>
                        <a:scrgbClr r="0" g="0" b="0"/>
                      </a:solidFill>
                      <a:prstDash val="solid"/>
                      <a:round/>
                      <a:headEnd type="none" w="med" len="med"/>
                      <a:tailEnd type="none" w="med" len="med"/>
                    </a:lnT>
                    <a:solidFill>
                      <a:srgbClr val="CCFFCC"/>
                    </a:solidFill>
                  </a:tcPr>
                </a:tc>
                <a:tc>
                  <a:txBody>
                    <a:bodyPr/>
                    <a:lstStyle/>
                    <a:p>
                      <a:pPr algn="ctr"/>
                      <a:endParaRPr lang="en-US" dirty="0">
                        <a:latin typeface="Helvetica"/>
                        <a:cs typeface="Helvetica"/>
                      </a:endParaRPr>
                    </a:p>
                  </a:txBody>
                  <a:tcPr>
                    <a:lnT w="12700" cap="flat" cmpd="sng" algn="ctr">
                      <a:solidFill>
                        <a:scrgbClr r="0" g="0" b="0"/>
                      </a:solidFill>
                      <a:prstDash val="solid"/>
                      <a:round/>
                      <a:headEnd type="none" w="med" len="med"/>
                      <a:tailEnd type="none" w="med" len="med"/>
                    </a:lnT>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7</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solidFill>
                      <a:srgbClr val="CCFFCC"/>
                    </a:solidFill>
                  </a:tcPr>
                </a:tc>
              </a:tr>
              <a:tr h="322158">
                <a:tc>
                  <a:txBody>
                    <a:bodyPr/>
                    <a:lstStyle/>
                    <a:p>
                      <a:r>
                        <a:rPr lang="en-US" dirty="0" smtClean="0">
                          <a:solidFill>
                            <a:srgbClr val="008000"/>
                          </a:solidFill>
                          <a:latin typeface="Helvetica"/>
                          <a:ea typeface="Zapf Dingbats"/>
                          <a:cs typeface="Helvetica"/>
                          <a:sym typeface="Zapf Dingbats"/>
                        </a:rPr>
                        <a:t>✓</a:t>
                      </a:r>
                      <a:endParaRPr lang="en-US" dirty="0">
                        <a:solidFill>
                          <a:srgbClr val="008000"/>
                        </a:solidFill>
                        <a:latin typeface="Helvetica"/>
                        <a:cs typeface="Helvetica"/>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dirty="0" smtClean="0">
                          <a:latin typeface="Helvetica"/>
                          <a:cs typeface="Helvetica"/>
                        </a:rPr>
                        <a:t>t̪</a:t>
                      </a:r>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endParaRPr lang="en-US" dirty="0">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pPr algn="ctr"/>
                      <a:endParaRPr lang="en-US" dirty="0">
                        <a:latin typeface="Helvetica"/>
                        <a:cs typeface="Helvetica"/>
                      </a:endParaRPr>
                    </a:p>
                  </a:txBody>
                  <a:tcPr/>
                </a:tc>
                <a:tc>
                  <a:txBody>
                    <a:bodyPr/>
                    <a:lstStyle/>
                    <a:p>
                      <a:pPr algn="ctr"/>
                      <a:r>
                        <a:rPr lang="en-US" b="1" dirty="0" smtClean="0">
                          <a:latin typeface="Helvetica"/>
                          <a:cs typeface="Helvetica"/>
                        </a:rPr>
                        <a:t>5</a:t>
                      </a:r>
                      <a:endParaRPr lang="en-US" b="1" dirty="0">
                        <a:latin typeface="Helvetica"/>
                        <a:cs typeface="Helvetica"/>
                      </a:endParaRPr>
                    </a:p>
                  </a:txBody>
                  <a:tcPr>
                    <a:solidFill>
                      <a:srgbClr val="CCFFCC"/>
                    </a:solidFill>
                  </a:tcPr>
                </a:tc>
                <a:tc>
                  <a:txBody>
                    <a:bodyPr/>
                    <a:lstStyle/>
                    <a:p>
                      <a:pPr algn="ctr"/>
                      <a:r>
                        <a:rPr lang="en-US" dirty="0" smtClean="0">
                          <a:latin typeface="Helvetica"/>
                          <a:cs typeface="Helvetica"/>
                        </a:rPr>
                        <a:t>2</a:t>
                      </a:r>
                      <a:endParaRPr lang="en-US" dirty="0">
                        <a:latin typeface="Helvetica"/>
                        <a:cs typeface="Helvetica"/>
                      </a:endParaRPr>
                    </a:p>
                  </a:txBody>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tcPr>
                </a:tc>
                <a:tc>
                  <a:txBody>
                    <a:bodyPr/>
                    <a:lstStyle/>
                    <a:p>
                      <a:pPr algn="ctr"/>
                      <a:r>
                        <a:rPr lang="en-US" b="1" dirty="0" smtClean="0">
                          <a:latin typeface="Helvetica"/>
                          <a:cs typeface="Helvetica"/>
                        </a:rPr>
                        <a:t>5</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c>
                  <a:txBody>
                    <a:bodyPr/>
                    <a:lstStyle/>
                    <a:p>
                      <a:pPr algn="ctr"/>
                      <a:r>
                        <a:rPr lang="en-US" dirty="0" smtClean="0">
                          <a:latin typeface="Helvetica"/>
                          <a:cs typeface="Helvetica"/>
                        </a:rPr>
                        <a:t>2</a:t>
                      </a:r>
                      <a:endParaRPr lang="en-US" dirty="0">
                        <a:latin typeface="Helvetica"/>
                        <a:cs typeface="Helvetica"/>
                      </a:endParaRPr>
                    </a:p>
                  </a:txBody>
                  <a:tcPr/>
                </a:tc>
                <a:tc>
                  <a:txBody>
                    <a:bodyPr/>
                    <a:lstStyle/>
                    <a:p>
                      <a:pPr algn="ctr"/>
                      <a:endParaRPr lang="en-US" dirty="0">
                        <a:latin typeface="Helvetica"/>
                        <a:cs typeface="Helvetica"/>
                      </a:endParaRPr>
                    </a:p>
                  </a:txBody>
                  <a:tcPr/>
                </a:tc>
                <a:tc>
                  <a:txBody>
                    <a:bodyPr/>
                    <a:lstStyle/>
                    <a:p>
                      <a:pPr algn="ctr"/>
                      <a:endParaRPr lang="en-US" dirty="0">
                        <a:latin typeface="Helvetica"/>
                        <a:cs typeface="Helvetica"/>
                      </a:endParaRPr>
                    </a:p>
                  </a:txBody>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tcPr>
                </a:tc>
                <a:tc>
                  <a:txBody>
                    <a:bodyPr/>
                    <a:lstStyle/>
                    <a:p>
                      <a:pPr algn="ctr"/>
                      <a:r>
                        <a:rPr lang="en-US" b="1" dirty="0" smtClean="0">
                          <a:latin typeface="Helvetica"/>
                          <a:cs typeface="Helvetica"/>
                        </a:rPr>
                        <a:t>7</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r>
              <a:tr h="322158">
                <a:tc>
                  <a:txBody>
                    <a:bodyPr/>
                    <a:lstStyle/>
                    <a:p>
                      <a:r>
                        <a:rPr lang="en-US" dirty="0" smtClean="0">
                          <a:solidFill>
                            <a:srgbClr val="008000"/>
                          </a:solidFill>
                          <a:latin typeface="Helvetica"/>
                          <a:ea typeface="Zapf Dingbats"/>
                          <a:cs typeface="Helvetica"/>
                          <a:sym typeface="Zapf Dingbats"/>
                        </a:rPr>
                        <a:t>✓</a:t>
                      </a:r>
                      <a:endParaRPr lang="en-US" dirty="0">
                        <a:solidFill>
                          <a:srgbClr val="008000"/>
                        </a:solidFill>
                        <a:latin typeface="Helvetica"/>
                        <a:cs typeface="Helvetica"/>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dirty="0" smtClean="0">
                          <a:latin typeface="Helvetica"/>
                          <a:cs typeface="Helvetica"/>
                        </a:rPr>
                        <a:t>c</a:t>
                      </a:r>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b="1" dirty="0" smtClean="0">
                          <a:latin typeface="Helvetica"/>
                          <a:cs typeface="Helvetica"/>
                        </a:rPr>
                        <a:t>5</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c>
                  <a:txBody>
                    <a:bodyPr/>
                    <a:lstStyle/>
                    <a:p>
                      <a:pPr algn="ctr"/>
                      <a:endParaRPr lang="en-US" dirty="0">
                        <a:latin typeface="Helvetica"/>
                        <a:cs typeface="Helvetica"/>
                      </a:endParaRPr>
                    </a:p>
                  </a:txBody>
                  <a:tcPr/>
                </a:tc>
                <a:tc>
                  <a:txBody>
                    <a:bodyPr/>
                    <a:lstStyle/>
                    <a:p>
                      <a:pPr algn="ctr"/>
                      <a:r>
                        <a:rPr lang="en-US" dirty="0" smtClean="0">
                          <a:latin typeface="Helvetica"/>
                          <a:cs typeface="Helvetica"/>
                        </a:rPr>
                        <a:t>2</a:t>
                      </a:r>
                      <a:endParaRPr lang="en-US" dirty="0">
                        <a:latin typeface="Helvetica"/>
                        <a:cs typeface="Helvetica"/>
                      </a:endParaRPr>
                    </a:p>
                  </a:txBody>
                  <a:tcPr/>
                </a:tc>
                <a:tc>
                  <a:txBody>
                    <a:bodyPr/>
                    <a:lstStyle/>
                    <a:p>
                      <a:pPr algn="ctr"/>
                      <a:endParaRPr lang="en-US" dirty="0">
                        <a:latin typeface="Helvetica"/>
                        <a:cs typeface="Helvetica"/>
                      </a:endParaRPr>
                    </a:p>
                  </a:txBody>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tcPr>
                </a:tc>
                <a:tc>
                  <a:txBody>
                    <a:bodyPr/>
                    <a:lstStyle/>
                    <a:p>
                      <a:pPr algn="ctr"/>
                      <a:endParaRPr lang="en-US" dirty="0">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pPr algn="ctr"/>
                      <a:endParaRPr lang="en-US" dirty="0">
                        <a:latin typeface="Helvetica"/>
                        <a:cs typeface="Helvetica"/>
                      </a:endParaRPr>
                    </a:p>
                  </a:txBody>
                  <a:tcPr/>
                </a:tc>
                <a:tc>
                  <a:txBody>
                    <a:bodyPr/>
                    <a:lstStyle/>
                    <a:p>
                      <a:pPr algn="ctr"/>
                      <a:r>
                        <a:rPr lang="en-US" dirty="0" smtClean="0">
                          <a:latin typeface="Helvetica"/>
                          <a:cs typeface="Helvetica"/>
                        </a:rPr>
                        <a:t>1</a:t>
                      </a:r>
                      <a:endParaRPr lang="en-US" dirty="0">
                        <a:latin typeface="Helvetica"/>
                        <a:cs typeface="Helvetica"/>
                      </a:endParaRPr>
                    </a:p>
                  </a:txBody>
                  <a:tcPr/>
                </a:tc>
                <a:tc>
                  <a:txBody>
                    <a:bodyPr/>
                    <a:lstStyle/>
                    <a:p>
                      <a:pPr algn="ctr"/>
                      <a:endParaRPr lang="en-US" dirty="0">
                        <a:latin typeface="Helvetica"/>
                        <a:cs typeface="Helvetica"/>
                      </a:endParaRPr>
                    </a:p>
                  </a:txBody>
                  <a:tcPr/>
                </a:tc>
                <a:tc>
                  <a:txBody>
                    <a:bodyPr/>
                    <a:lstStyle/>
                    <a:p>
                      <a:pPr algn="ctr"/>
                      <a:r>
                        <a:rPr lang="en-US" b="1" dirty="0" smtClean="0">
                          <a:latin typeface="Helvetica"/>
                          <a:cs typeface="Helvetica"/>
                        </a:rPr>
                        <a:t>6</a:t>
                      </a:r>
                      <a:endParaRPr lang="en-US" b="1" dirty="0">
                        <a:latin typeface="Helvetica"/>
                        <a:cs typeface="Helvetica"/>
                      </a:endParaRPr>
                    </a:p>
                  </a:txBody>
                  <a:tcPr>
                    <a:lnR w="12700" cap="flat" cmpd="sng" algn="ctr">
                      <a:solidFill>
                        <a:scrgbClr r="0" g="0" b="0"/>
                      </a:solidFill>
                      <a:prstDash val="solid"/>
                      <a:round/>
                      <a:headEnd type="none" w="med" len="med"/>
                      <a:tailEnd type="none" w="med" len="med"/>
                    </a:lnR>
                    <a:solidFill>
                      <a:srgbClr val="CCFFCC"/>
                    </a:solidFill>
                  </a:tcPr>
                </a:tc>
                <a:tc>
                  <a:txBody>
                    <a:bodyPr/>
                    <a:lstStyle/>
                    <a:p>
                      <a:pPr algn="ctr"/>
                      <a:r>
                        <a:rPr lang="en-US" b="1" dirty="0" smtClean="0">
                          <a:latin typeface="Helvetica"/>
                          <a:cs typeface="Helvetica"/>
                        </a:rPr>
                        <a:t>7</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r>
              <a:tr h="322158">
                <a:tc>
                  <a:txBody>
                    <a:bodyPr/>
                    <a:lstStyle/>
                    <a:p>
                      <a:r>
                        <a:rPr lang="en-US" b="1" dirty="0" smtClean="0">
                          <a:solidFill>
                            <a:srgbClr val="FF0000"/>
                          </a:solidFill>
                          <a:latin typeface="Helvetica"/>
                          <a:ea typeface="Zapf Dingbats"/>
                          <a:cs typeface="Helvetica"/>
                          <a:sym typeface="Zapf Dingbats"/>
                        </a:rPr>
                        <a:t>✗</a:t>
                      </a:r>
                      <a:endParaRPr lang="en-US" b="1" dirty="0">
                        <a:solidFill>
                          <a:srgbClr val="FF0000"/>
                        </a:solidFill>
                        <a:latin typeface="Helvetica"/>
                        <a:cs typeface="Helvetica"/>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US" dirty="0" err="1" smtClean="0">
                          <a:latin typeface="Helvetica"/>
                          <a:cs typeface="Helvetica"/>
                        </a:rPr>
                        <a:t>ʈ</a:t>
                      </a:r>
                      <a:endParaRPr lang="en-US"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b="1" dirty="0" smtClean="0">
                          <a:latin typeface="Helvetica"/>
                          <a:cs typeface="Helvetica"/>
                        </a:rPr>
                        <a:t>4</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c>
                  <a:txBody>
                    <a:bodyPr/>
                    <a:lstStyle/>
                    <a:p>
                      <a:pPr algn="ctr"/>
                      <a:r>
                        <a:rPr lang="en-US" dirty="0" smtClean="0">
                          <a:latin typeface="Helvetica"/>
                          <a:cs typeface="Helvetica"/>
                        </a:rPr>
                        <a:t>1</a:t>
                      </a:r>
                      <a:endParaRPr lang="en-US" dirty="0">
                        <a:latin typeface="Helvetica"/>
                        <a:cs typeface="Helvetica"/>
                      </a:endParaRPr>
                    </a:p>
                  </a:txBody>
                  <a:tcPr/>
                </a:tc>
                <a:tc>
                  <a:txBody>
                    <a:bodyPr/>
                    <a:lstStyle/>
                    <a:p>
                      <a:pPr algn="ctr"/>
                      <a:r>
                        <a:rPr lang="en-US" dirty="0" smtClean="0">
                          <a:latin typeface="Helvetica"/>
                          <a:cs typeface="Helvetica"/>
                        </a:rPr>
                        <a:t>2</a:t>
                      </a:r>
                      <a:endParaRPr lang="en-US" dirty="0">
                        <a:latin typeface="Helvetica"/>
                        <a:cs typeface="Helvetica"/>
                      </a:endParaRPr>
                    </a:p>
                  </a:txBody>
                  <a:tcPr/>
                </a:tc>
                <a:tc>
                  <a:txBody>
                    <a:bodyPr/>
                    <a:lstStyle/>
                    <a:p>
                      <a:pPr algn="ctr"/>
                      <a:endParaRPr lang="en-US" dirty="0">
                        <a:solidFill>
                          <a:srgbClr val="FF0000"/>
                        </a:solidFill>
                        <a:latin typeface="Helvetica"/>
                        <a:cs typeface="Helvetica"/>
                      </a:endParaRPr>
                    </a:p>
                  </a:txBody>
                  <a:tcPr/>
                </a:tc>
                <a:tc>
                  <a:txBody>
                    <a:bodyPr/>
                    <a:lstStyle/>
                    <a:p>
                      <a:pPr algn="ctr"/>
                      <a:endParaRPr lang="en-US" dirty="0">
                        <a:solidFill>
                          <a:srgbClr val="FF0000"/>
                        </a:solidFill>
                        <a:latin typeface="Helvetica"/>
                        <a:cs typeface="Helvetica"/>
                      </a:endParaRPr>
                    </a:p>
                  </a:txBody>
                  <a:tcPr>
                    <a:lnR w="12700" cap="flat" cmpd="sng" algn="ctr">
                      <a:solidFill>
                        <a:scrgbClr r="0" g="0" b="0"/>
                      </a:solidFill>
                      <a:prstDash val="solid"/>
                      <a:round/>
                      <a:headEnd type="none" w="med" len="med"/>
                      <a:tailEnd type="none" w="med" len="med"/>
                    </a:lnR>
                  </a:tcPr>
                </a:tc>
                <a:tc>
                  <a:txBody>
                    <a:bodyPr/>
                    <a:lstStyle/>
                    <a:p>
                      <a:pPr algn="ctr"/>
                      <a:endParaRPr lang="en-US" dirty="0">
                        <a:latin typeface="Helvetica"/>
                        <a:cs typeface="Helvetica"/>
                      </a:endParaRPr>
                    </a:p>
                  </a:txBody>
                  <a:tcPr>
                    <a:lnL w="12700" cap="flat" cmpd="sng" algn="ctr">
                      <a:solidFill>
                        <a:scrgbClr r="0" g="0" b="0"/>
                      </a:solidFill>
                      <a:prstDash val="solid"/>
                      <a:round/>
                      <a:headEnd type="none" w="med" len="med"/>
                      <a:tailEnd type="none" w="med" len="med"/>
                    </a:lnL>
                  </a:tcPr>
                </a:tc>
                <a:tc>
                  <a:txBody>
                    <a:bodyPr/>
                    <a:lstStyle/>
                    <a:p>
                      <a:pPr algn="ctr"/>
                      <a:r>
                        <a:rPr lang="en-US" b="1" dirty="0" smtClean="0">
                          <a:latin typeface="Helvetica"/>
                          <a:cs typeface="Helvetica"/>
                        </a:rPr>
                        <a:t>5</a:t>
                      </a:r>
                      <a:endParaRPr lang="en-US" b="1" dirty="0">
                        <a:latin typeface="Helvetica"/>
                        <a:cs typeface="Helvetica"/>
                      </a:endParaRPr>
                    </a:p>
                  </a:txBody>
                  <a:tcPr>
                    <a:solidFill>
                      <a:srgbClr val="CCFFCC"/>
                    </a:solidFill>
                  </a:tcPr>
                </a:tc>
                <a:tc>
                  <a:txBody>
                    <a:bodyPr/>
                    <a:lstStyle/>
                    <a:p>
                      <a:pPr algn="ctr"/>
                      <a:r>
                        <a:rPr lang="en-US" dirty="0" smtClean="0">
                          <a:latin typeface="Helvetica"/>
                          <a:cs typeface="Helvetica"/>
                        </a:rPr>
                        <a:t>1</a:t>
                      </a:r>
                      <a:endParaRPr lang="en-US" dirty="0">
                        <a:latin typeface="Helvetica"/>
                        <a:cs typeface="Helvetica"/>
                      </a:endParaRPr>
                    </a:p>
                  </a:txBody>
                  <a:tcPr/>
                </a:tc>
                <a:tc>
                  <a:txBody>
                    <a:bodyPr/>
                    <a:lstStyle/>
                    <a:p>
                      <a:pPr algn="ctr"/>
                      <a:r>
                        <a:rPr lang="en-US" dirty="0" smtClean="0">
                          <a:latin typeface="Helvetica"/>
                          <a:cs typeface="Helvetica"/>
                        </a:rPr>
                        <a:t>1</a:t>
                      </a:r>
                      <a:endParaRPr lang="en-US" dirty="0">
                        <a:latin typeface="Helvetica"/>
                        <a:cs typeface="Helvetica"/>
                      </a:endParaRPr>
                    </a:p>
                  </a:txBody>
                  <a:tcPr/>
                </a:tc>
                <a:tc>
                  <a:txBody>
                    <a:bodyPr/>
                    <a:lstStyle/>
                    <a:p>
                      <a:pPr algn="ctr"/>
                      <a:endParaRPr lang="en-US" dirty="0">
                        <a:latin typeface="Helvetica"/>
                        <a:cs typeface="Helvetica"/>
                      </a:endParaRPr>
                    </a:p>
                  </a:txBody>
                  <a:tcPr>
                    <a:lnR w="12700" cap="flat" cmpd="sng" algn="ctr">
                      <a:solidFill>
                        <a:scrgbClr r="0" g="0" b="0"/>
                      </a:solidFill>
                      <a:prstDash val="solid"/>
                      <a:round/>
                      <a:headEnd type="none" w="med" len="med"/>
                      <a:tailEnd type="none" w="med" len="med"/>
                    </a:lnR>
                    <a:noFill/>
                  </a:tcPr>
                </a:tc>
                <a:tc>
                  <a:txBody>
                    <a:bodyPr/>
                    <a:lstStyle/>
                    <a:p>
                      <a:pPr algn="ctr"/>
                      <a:r>
                        <a:rPr lang="en-US" b="1" dirty="0" smtClean="0">
                          <a:latin typeface="Helvetica"/>
                          <a:cs typeface="Helvetica"/>
                        </a:rPr>
                        <a:t>7</a:t>
                      </a:r>
                      <a:endParaRPr lang="en-US" b="1" dirty="0">
                        <a:latin typeface="Helvetica"/>
                        <a:cs typeface="Helvetica"/>
                      </a:endParaRPr>
                    </a:p>
                  </a:txBody>
                  <a:tcPr>
                    <a:lnL w="12700" cap="flat" cmpd="sng" algn="ctr">
                      <a:solidFill>
                        <a:scrgbClr r="0" g="0" b="0"/>
                      </a:solidFill>
                      <a:prstDash val="solid"/>
                      <a:round/>
                      <a:headEnd type="none" w="med" len="med"/>
                      <a:tailEnd type="none" w="med" len="med"/>
                    </a:lnL>
                    <a:solidFill>
                      <a:srgbClr val="CCFFCC"/>
                    </a:solidFill>
                  </a:tcPr>
                </a:tc>
              </a:tr>
            </a:tbl>
          </a:graphicData>
        </a:graphic>
      </p:graphicFrame>
      <p:sp>
        <p:nvSpPr>
          <p:cNvPr id="6" name="TextBox 5"/>
          <p:cNvSpPr txBox="1"/>
          <p:nvPr/>
        </p:nvSpPr>
        <p:spPr>
          <a:xfrm>
            <a:off x="3873717" y="5663232"/>
            <a:ext cx="5162779" cy="369332"/>
          </a:xfrm>
          <a:prstGeom prst="rect">
            <a:avLst/>
          </a:prstGeom>
          <a:noFill/>
        </p:spPr>
        <p:txBody>
          <a:bodyPr wrap="none" rtlCol="0">
            <a:spAutoFit/>
          </a:bodyPr>
          <a:lstStyle/>
          <a:p>
            <a:r>
              <a:rPr lang="en-US" sz="1800" dirty="0" smtClean="0">
                <a:latin typeface="Helvetica"/>
                <a:cs typeface="Helvetica"/>
              </a:rPr>
              <a:t>Number of speakers in each movement category</a:t>
            </a:r>
            <a:endParaRPr lang="en-US" sz="1800" dirty="0">
              <a:latin typeface="Helvetica"/>
              <a:cs typeface="Helvetica"/>
            </a:endParaRPr>
          </a:p>
        </p:txBody>
      </p:sp>
      <p:sp>
        <p:nvSpPr>
          <p:cNvPr id="3" name="TextBox 2"/>
          <p:cNvSpPr txBox="1"/>
          <p:nvPr/>
        </p:nvSpPr>
        <p:spPr>
          <a:xfrm>
            <a:off x="790654" y="1959223"/>
            <a:ext cx="4429418" cy="461665"/>
          </a:xfrm>
          <a:prstGeom prst="rect">
            <a:avLst/>
          </a:prstGeom>
          <a:noFill/>
        </p:spPr>
        <p:txBody>
          <a:bodyPr wrap="none" rtlCol="0">
            <a:spAutoFit/>
          </a:bodyPr>
          <a:lstStyle/>
          <a:p>
            <a:pPr marL="342900" indent="-342900">
              <a:buFont typeface="Arial"/>
              <a:buChar char="•"/>
            </a:pPr>
            <a:r>
              <a:rPr lang="en-US" dirty="0" smtClean="0">
                <a:latin typeface="Helvetica"/>
                <a:cs typeface="Helvetica"/>
              </a:rPr>
              <a:t>Criteria for consistency: 75%</a:t>
            </a:r>
            <a:endParaRPr lang="en-US" dirty="0">
              <a:latin typeface="Helvetica"/>
              <a:cs typeface="Helvetica"/>
            </a:endParaRPr>
          </a:p>
        </p:txBody>
      </p:sp>
    </p:spTree>
    <p:extLst>
      <p:ext uri="{BB962C8B-B14F-4D97-AF65-F5344CB8AC3E}">
        <p14:creationId xmlns:p14="http://schemas.microsoft.com/office/powerpoint/2010/main" val="2273025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p:txBody>
          <a:bodyPr/>
          <a:lstStyle/>
          <a:p>
            <a:r>
              <a:rPr lang="en-US" dirty="0" smtClean="0">
                <a:solidFill>
                  <a:schemeClr val="bg1">
                    <a:lumMod val="50000"/>
                  </a:schemeClr>
                </a:solidFill>
                <a:latin typeface="Helvetica"/>
                <a:cs typeface="Helvetica"/>
              </a:rPr>
              <a:t>What are the tongue body correlates of these coronal stops?</a:t>
            </a:r>
          </a:p>
          <a:p>
            <a:endParaRPr lang="en-US" dirty="0">
              <a:latin typeface="Helvetica"/>
              <a:cs typeface="Helvetica"/>
            </a:endParaRPr>
          </a:p>
          <a:p>
            <a:r>
              <a:rPr lang="en-US" dirty="0">
                <a:latin typeface="Helvetica"/>
                <a:cs typeface="Helvetica"/>
              </a:rPr>
              <a:t>Can these stops be distinguished from one another by </a:t>
            </a:r>
            <a:r>
              <a:rPr lang="en-US" dirty="0" smtClean="0">
                <a:latin typeface="Helvetica"/>
                <a:cs typeface="Helvetica"/>
              </a:rPr>
              <a:t>tongue body posture alone?</a:t>
            </a:r>
          </a:p>
          <a:p>
            <a:pPr lvl="1"/>
            <a:r>
              <a:rPr lang="en-US" dirty="0" smtClean="0">
                <a:latin typeface="Helvetica"/>
                <a:cs typeface="Helvetica"/>
              </a:rPr>
              <a:t>Yes …</a:t>
            </a:r>
          </a:p>
          <a:p>
            <a:pPr lvl="1"/>
            <a:r>
              <a:rPr lang="en-US" dirty="0" smtClean="0">
                <a:latin typeface="Helvetica"/>
                <a:cs typeface="Helvetica"/>
              </a:rPr>
              <a:t>… except between alveolar and retroflex</a:t>
            </a:r>
          </a:p>
          <a:p>
            <a:pPr lvl="1"/>
            <a:endParaRPr lang="en-US" dirty="0">
              <a:latin typeface="Helvetica"/>
              <a:cs typeface="Helvetica"/>
            </a:endParaRPr>
          </a:p>
          <a:p>
            <a:endParaRPr lang="en-US" dirty="0"/>
          </a:p>
        </p:txBody>
      </p:sp>
    </p:spTree>
    <p:extLst>
      <p:ext uri="{BB962C8B-B14F-4D97-AF65-F5344CB8AC3E}">
        <p14:creationId xmlns:p14="http://schemas.microsoft.com/office/powerpoint/2010/main" val="4072685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a:cs typeface="Helvetica"/>
              </a:rPr>
              <a:t>Retroflexes</a:t>
            </a:r>
            <a:r>
              <a:rPr lang="en-US" dirty="0" smtClean="0">
                <a:latin typeface="Helvetica"/>
                <a:cs typeface="Helvetica"/>
              </a:rPr>
              <a:t>:</a:t>
            </a:r>
            <a:r>
              <a:rPr lang="en-US" dirty="0" smtClean="0">
                <a:latin typeface="Helvetica"/>
                <a:cs typeface="Helvetica"/>
              </a:rPr>
              <a:t/>
            </a:r>
            <a:br>
              <a:rPr lang="en-US" dirty="0" smtClean="0">
                <a:latin typeface="Helvetica"/>
                <a:cs typeface="Helvetica"/>
              </a:rPr>
            </a:br>
            <a:r>
              <a:rPr lang="en-US" dirty="0" smtClean="0">
                <a:latin typeface="Helvetica"/>
                <a:cs typeface="Helvetica"/>
              </a:rPr>
              <a:t>previous accounts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Proposed relationship between </a:t>
            </a:r>
            <a:r>
              <a:rPr lang="en-US" dirty="0" err="1" smtClean="0">
                <a:latin typeface="Helvetica"/>
                <a:cs typeface="Helvetica"/>
              </a:rPr>
              <a:t>retroflexion</a:t>
            </a:r>
            <a:r>
              <a:rPr lang="en-US" dirty="0" smtClean="0">
                <a:latin typeface="Helvetica"/>
                <a:cs typeface="Helvetica"/>
              </a:rPr>
              <a:t> and tongue body retraction </a:t>
            </a:r>
          </a:p>
          <a:p>
            <a:pPr lvl="1"/>
            <a:r>
              <a:rPr lang="en-US" dirty="0" smtClean="0">
                <a:latin typeface="Helvetica"/>
                <a:cs typeface="Helvetica"/>
              </a:rPr>
              <a:t>Categorical</a:t>
            </a:r>
            <a:r>
              <a:rPr lang="en-US" sz="1200" dirty="0" smtClean="0">
                <a:latin typeface="Helvetica"/>
                <a:cs typeface="Helvetica"/>
              </a:rPr>
              <a:t> (</a:t>
            </a:r>
            <a:r>
              <a:rPr lang="en-US" sz="1200" dirty="0" err="1" smtClean="0">
                <a:latin typeface="Helvetica"/>
                <a:cs typeface="Helvetica"/>
              </a:rPr>
              <a:t>Boersma</a:t>
            </a:r>
            <a:r>
              <a:rPr lang="en-US" sz="1200" dirty="0" smtClean="0">
                <a:latin typeface="Helvetica"/>
                <a:cs typeface="Helvetica"/>
              </a:rPr>
              <a:t> &amp; </a:t>
            </a:r>
            <a:r>
              <a:rPr lang="en-US" sz="1200" dirty="0" err="1" smtClean="0">
                <a:latin typeface="Helvetica"/>
                <a:cs typeface="Helvetica"/>
              </a:rPr>
              <a:t>Hamann</a:t>
            </a:r>
            <a:r>
              <a:rPr lang="en-US" sz="1200" dirty="0" smtClean="0">
                <a:latin typeface="Helvetica"/>
                <a:cs typeface="Helvetica"/>
              </a:rPr>
              <a:t>, 2005; </a:t>
            </a:r>
            <a:r>
              <a:rPr lang="en-US" sz="1200" dirty="0" err="1" smtClean="0">
                <a:latin typeface="Helvetica"/>
                <a:cs typeface="Helvetica"/>
              </a:rPr>
              <a:t>Hamann</a:t>
            </a:r>
            <a:r>
              <a:rPr lang="en-US" sz="1200" dirty="0" smtClean="0">
                <a:latin typeface="Helvetica"/>
                <a:cs typeface="Helvetica"/>
              </a:rPr>
              <a:t> 2003)</a:t>
            </a:r>
            <a:endParaRPr lang="en-US" sz="1200" dirty="0" smtClean="0">
              <a:solidFill>
                <a:srgbClr val="FF0000"/>
              </a:solidFill>
              <a:latin typeface="Helvetica"/>
              <a:cs typeface="Helvetica"/>
            </a:endParaRPr>
          </a:p>
          <a:p>
            <a:pPr lvl="1"/>
            <a:r>
              <a:rPr lang="en-US" dirty="0" err="1" smtClean="0">
                <a:latin typeface="Helvetica"/>
                <a:cs typeface="Helvetica"/>
              </a:rPr>
              <a:t>Preferrential</a:t>
            </a:r>
            <a:r>
              <a:rPr lang="en-US" dirty="0" smtClean="0">
                <a:latin typeface="Helvetica"/>
                <a:cs typeface="Helvetica"/>
              </a:rPr>
              <a:t> </a:t>
            </a:r>
            <a:r>
              <a:rPr lang="en-US" sz="1200" dirty="0" smtClean="0">
                <a:latin typeface="Helvetica"/>
                <a:cs typeface="Helvetica"/>
              </a:rPr>
              <a:t>(</a:t>
            </a:r>
            <a:r>
              <a:rPr lang="en-US" sz="1200" dirty="0" err="1" smtClean="0">
                <a:latin typeface="Helvetica"/>
                <a:cs typeface="Helvetica"/>
              </a:rPr>
              <a:t>Flemming</a:t>
            </a:r>
            <a:r>
              <a:rPr lang="en-US" sz="1200" dirty="0" smtClean="0">
                <a:latin typeface="Helvetica"/>
                <a:cs typeface="Helvetica"/>
              </a:rPr>
              <a:t> 2003)</a:t>
            </a:r>
            <a:endParaRPr lang="en-US" sz="1200" dirty="0">
              <a:latin typeface="Helvetica"/>
              <a:cs typeface="Helvetica"/>
            </a:endParaRPr>
          </a:p>
        </p:txBody>
      </p:sp>
      <p:pic>
        <p:nvPicPr>
          <p:cNvPr id="5" name="Picture 4" descr="Haman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841215"/>
            <a:ext cx="3528392" cy="2108065"/>
          </a:xfrm>
          <a:prstGeom prst="rect">
            <a:avLst/>
          </a:prstGeom>
        </p:spPr>
      </p:pic>
      <p:sp>
        <p:nvSpPr>
          <p:cNvPr id="6" name="TextBox 5"/>
          <p:cNvSpPr txBox="1"/>
          <p:nvPr/>
        </p:nvSpPr>
        <p:spPr>
          <a:xfrm>
            <a:off x="5481943" y="5538718"/>
            <a:ext cx="1610337" cy="338554"/>
          </a:xfrm>
          <a:prstGeom prst="rect">
            <a:avLst/>
          </a:prstGeom>
          <a:noFill/>
        </p:spPr>
        <p:txBody>
          <a:bodyPr wrap="none" rtlCol="0">
            <a:spAutoFit/>
          </a:bodyPr>
          <a:lstStyle/>
          <a:p>
            <a:r>
              <a:rPr lang="en-US" sz="1600" dirty="0" smtClean="0">
                <a:latin typeface="Helvetica"/>
                <a:cs typeface="Helvetica"/>
              </a:rPr>
              <a:t>(</a:t>
            </a:r>
            <a:r>
              <a:rPr lang="en-US" sz="1600" dirty="0" err="1" smtClean="0">
                <a:latin typeface="Helvetica"/>
                <a:cs typeface="Helvetica"/>
              </a:rPr>
              <a:t>Hamann</a:t>
            </a:r>
            <a:r>
              <a:rPr lang="en-US" sz="1600" dirty="0" smtClean="0">
                <a:latin typeface="Helvetica"/>
                <a:cs typeface="Helvetica"/>
              </a:rPr>
              <a:t> 2003)</a:t>
            </a:r>
            <a:endParaRPr lang="en-US" sz="1600" dirty="0">
              <a:latin typeface="Helvetica"/>
              <a:cs typeface="Helvetica"/>
            </a:endParaRPr>
          </a:p>
        </p:txBody>
      </p:sp>
    </p:spTree>
    <p:extLst>
      <p:ext uri="{BB962C8B-B14F-4D97-AF65-F5344CB8AC3E}">
        <p14:creationId xmlns:p14="http://schemas.microsoft.com/office/powerpoint/2010/main" val="41507605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a:cs typeface="Helvetica"/>
              </a:rPr>
              <a:t>Retroflexes</a:t>
            </a:r>
            <a:r>
              <a:rPr lang="en-US" dirty="0" smtClean="0">
                <a:latin typeface="Helvetica"/>
                <a:cs typeface="Helvetica"/>
              </a:rPr>
              <a:t>: </a:t>
            </a:r>
            <a:br>
              <a:rPr lang="en-US" dirty="0" smtClean="0">
                <a:latin typeface="Helvetica"/>
                <a:cs typeface="Helvetica"/>
              </a:rPr>
            </a:br>
            <a:r>
              <a:rPr lang="en-US" dirty="0" smtClean="0">
                <a:latin typeface="Helvetica"/>
                <a:cs typeface="Helvetica"/>
              </a:rPr>
              <a:t>conflicts with previous accounts</a:t>
            </a:r>
            <a:endParaRPr lang="en-US" dirty="0">
              <a:latin typeface="Helvetica"/>
              <a:cs typeface="Helvetica"/>
            </a:endParaRPr>
          </a:p>
        </p:txBody>
      </p:sp>
      <p:sp>
        <p:nvSpPr>
          <p:cNvPr id="3" name="Content Placeholder 2"/>
          <p:cNvSpPr>
            <a:spLocks noGrp="1"/>
          </p:cNvSpPr>
          <p:nvPr>
            <p:ph idx="1"/>
          </p:nvPr>
        </p:nvSpPr>
        <p:spPr>
          <a:xfrm>
            <a:off x="685800" y="1981200"/>
            <a:ext cx="6334472" cy="4040088"/>
          </a:xfrm>
        </p:spPr>
        <p:txBody>
          <a:bodyPr/>
          <a:lstStyle/>
          <a:p>
            <a:pPr marL="0" indent="0">
              <a:buNone/>
            </a:pPr>
            <a:r>
              <a:rPr lang="en-US" dirty="0" smtClean="0">
                <a:latin typeface="Helvetica"/>
                <a:cs typeface="Helvetica"/>
              </a:rPr>
              <a:t>Does </a:t>
            </a:r>
            <a:r>
              <a:rPr lang="en-US" dirty="0" err="1" smtClean="0">
                <a:latin typeface="Helvetica"/>
                <a:cs typeface="Helvetica"/>
              </a:rPr>
              <a:t>retroflexion</a:t>
            </a:r>
            <a:r>
              <a:rPr lang="en-US" dirty="0" smtClean="0">
                <a:latin typeface="Helvetica"/>
                <a:cs typeface="Helvetica"/>
              </a:rPr>
              <a:t> require retraction?</a:t>
            </a:r>
          </a:p>
          <a:p>
            <a:r>
              <a:rPr lang="en-US" dirty="0" err="1" smtClean="0">
                <a:latin typeface="Helvetica"/>
                <a:cs typeface="Helvetica"/>
              </a:rPr>
              <a:t>Kaytetye</a:t>
            </a:r>
            <a:r>
              <a:rPr lang="en-US" dirty="0" smtClean="0">
                <a:latin typeface="Helvetica"/>
                <a:cs typeface="Helvetica"/>
              </a:rPr>
              <a:t> and </a:t>
            </a:r>
            <a:r>
              <a:rPr lang="en-US" dirty="0" err="1">
                <a:latin typeface="Helvetica"/>
                <a:cs typeface="Helvetica"/>
              </a:rPr>
              <a:t>Kanada</a:t>
            </a:r>
            <a:r>
              <a:rPr lang="en-US" dirty="0">
                <a:latin typeface="Helvetica"/>
                <a:cs typeface="Helvetica"/>
              </a:rPr>
              <a:t> </a:t>
            </a:r>
            <a:r>
              <a:rPr lang="en-US" sz="1600" dirty="0">
                <a:latin typeface="Helvetica"/>
                <a:cs typeface="Helvetica"/>
              </a:rPr>
              <a:t>(</a:t>
            </a:r>
            <a:r>
              <a:rPr lang="en-US" sz="1600" dirty="0" err="1">
                <a:latin typeface="Helvetica"/>
                <a:cs typeface="Helvetica"/>
              </a:rPr>
              <a:t>Kochetov</a:t>
            </a:r>
            <a:r>
              <a:rPr lang="en-US" sz="1600" dirty="0">
                <a:latin typeface="Helvetica"/>
                <a:cs typeface="Helvetica"/>
              </a:rPr>
              <a:t> et al. 2012</a:t>
            </a:r>
            <a:r>
              <a:rPr lang="en-US" sz="1600" dirty="0" smtClean="0">
                <a:latin typeface="Helvetica"/>
                <a:cs typeface="Helvetica"/>
              </a:rPr>
              <a:t>)</a:t>
            </a:r>
            <a:r>
              <a:rPr lang="en-US" dirty="0" smtClean="0">
                <a:latin typeface="Helvetica"/>
                <a:cs typeface="Helvetica"/>
              </a:rPr>
              <a:t> </a:t>
            </a:r>
            <a:endParaRPr lang="en-US" dirty="0">
              <a:latin typeface="Helvetica"/>
              <a:cs typeface="Helvetica"/>
            </a:endParaRPr>
          </a:p>
          <a:p>
            <a:pPr lvl="1"/>
            <a:r>
              <a:rPr lang="en-US" dirty="0" smtClean="0">
                <a:latin typeface="Helvetica"/>
                <a:cs typeface="Helvetica"/>
              </a:rPr>
              <a:t>Despite both between and within speaker variability, </a:t>
            </a:r>
            <a:r>
              <a:rPr lang="en-US" dirty="0">
                <a:latin typeface="Helvetica"/>
                <a:cs typeface="Helvetica"/>
              </a:rPr>
              <a:t>no </a:t>
            </a:r>
            <a:r>
              <a:rPr lang="en-US" dirty="0" smtClean="0">
                <a:latin typeface="Helvetica"/>
                <a:cs typeface="Helvetica"/>
              </a:rPr>
              <a:t>tongue </a:t>
            </a:r>
            <a:r>
              <a:rPr lang="en-US" dirty="0">
                <a:latin typeface="Helvetica"/>
                <a:cs typeface="Helvetica"/>
              </a:rPr>
              <a:t>body </a:t>
            </a:r>
            <a:r>
              <a:rPr lang="en-US" dirty="0" smtClean="0">
                <a:latin typeface="Helvetica"/>
                <a:cs typeface="Helvetica"/>
              </a:rPr>
              <a:t>retraction</a:t>
            </a:r>
          </a:p>
        </p:txBody>
      </p:sp>
      <p:pic>
        <p:nvPicPr>
          <p:cNvPr id="4" name="Picture 3"/>
          <p:cNvPicPr>
            <a:picLocks noChangeAspect="1"/>
          </p:cNvPicPr>
          <p:nvPr/>
        </p:nvPicPr>
        <p:blipFill>
          <a:blip r:embed="rId3"/>
          <a:stretch>
            <a:fillRect/>
          </a:stretch>
        </p:blipFill>
        <p:spPr>
          <a:xfrm>
            <a:off x="3851920" y="4293096"/>
            <a:ext cx="1728192" cy="1573889"/>
          </a:xfrm>
          <a:prstGeom prst="rect">
            <a:avLst/>
          </a:prstGeom>
        </p:spPr>
      </p:pic>
      <p:pic>
        <p:nvPicPr>
          <p:cNvPr id="5" name="Picture 4"/>
          <p:cNvPicPr>
            <a:picLocks noChangeAspect="1"/>
          </p:cNvPicPr>
          <p:nvPr/>
        </p:nvPicPr>
        <p:blipFill>
          <a:blip r:embed="rId4"/>
          <a:stretch>
            <a:fillRect/>
          </a:stretch>
        </p:blipFill>
        <p:spPr>
          <a:xfrm>
            <a:off x="1763688" y="4293096"/>
            <a:ext cx="1739487" cy="1584176"/>
          </a:xfrm>
          <a:prstGeom prst="rect">
            <a:avLst/>
          </a:prstGeom>
        </p:spPr>
      </p:pic>
      <p:sp>
        <p:nvSpPr>
          <p:cNvPr id="7" name="TextBox 6"/>
          <p:cNvSpPr txBox="1"/>
          <p:nvPr/>
        </p:nvSpPr>
        <p:spPr>
          <a:xfrm>
            <a:off x="5580112" y="5661248"/>
            <a:ext cx="2192127" cy="338554"/>
          </a:xfrm>
          <a:prstGeom prst="rect">
            <a:avLst/>
          </a:prstGeom>
          <a:noFill/>
        </p:spPr>
        <p:txBody>
          <a:bodyPr wrap="none" rtlCol="0">
            <a:spAutoFit/>
          </a:bodyPr>
          <a:lstStyle/>
          <a:p>
            <a:r>
              <a:rPr lang="en-US" sz="1600" dirty="0" smtClean="0">
                <a:latin typeface="Helvetica"/>
                <a:cs typeface="Helvetica"/>
              </a:rPr>
              <a:t>(</a:t>
            </a:r>
            <a:r>
              <a:rPr lang="en-US" sz="1600" dirty="0" err="1" smtClean="0">
                <a:latin typeface="Helvetica"/>
                <a:cs typeface="Helvetica"/>
              </a:rPr>
              <a:t>Kochetov</a:t>
            </a:r>
            <a:r>
              <a:rPr lang="en-US" sz="1600" dirty="0" smtClean="0">
                <a:latin typeface="Helvetica"/>
                <a:cs typeface="Helvetica"/>
              </a:rPr>
              <a:t> et al. 2012)</a:t>
            </a:r>
            <a:endParaRPr lang="en-US" sz="1600" dirty="0">
              <a:latin typeface="Helvetica"/>
              <a:cs typeface="Helvetica"/>
            </a:endParaRPr>
          </a:p>
        </p:txBody>
      </p:sp>
      <p:sp>
        <p:nvSpPr>
          <p:cNvPr id="8" name="TextBox 7"/>
          <p:cNvSpPr txBox="1"/>
          <p:nvPr/>
        </p:nvSpPr>
        <p:spPr>
          <a:xfrm>
            <a:off x="1691680" y="4293096"/>
            <a:ext cx="1098678" cy="584776"/>
          </a:xfrm>
          <a:prstGeom prst="rect">
            <a:avLst/>
          </a:prstGeom>
          <a:noFill/>
        </p:spPr>
        <p:txBody>
          <a:bodyPr wrap="none" rtlCol="0">
            <a:spAutoFit/>
          </a:bodyPr>
          <a:lstStyle/>
          <a:p>
            <a:r>
              <a:rPr lang="en-US" sz="1600" dirty="0" smtClean="0">
                <a:solidFill>
                  <a:srgbClr val="FFFF00"/>
                </a:solidFill>
              </a:rPr>
              <a:t>preceding</a:t>
            </a:r>
          </a:p>
          <a:p>
            <a:r>
              <a:rPr lang="en-US" sz="1600" dirty="0" smtClean="0">
                <a:solidFill>
                  <a:srgbClr val="FFFF00"/>
                </a:solidFill>
              </a:rPr>
              <a:t>vowel</a:t>
            </a:r>
            <a:endParaRPr lang="en-US" sz="1600" dirty="0">
              <a:solidFill>
                <a:srgbClr val="FFFF00"/>
              </a:solidFill>
            </a:endParaRPr>
          </a:p>
        </p:txBody>
      </p:sp>
      <p:sp>
        <p:nvSpPr>
          <p:cNvPr id="9" name="TextBox 8"/>
          <p:cNvSpPr txBox="1"/>
          <p:nvPr/>
        </p:nvSpPr>
        <p:spPr>
          <a:xfrm>
            <a:off x="3779911" y="4293096"/>
            <a:ext cx="1039868" cy="338554"/>
          </a:xfrm>
          <a:prstGeom prst="rect">
            <a:avLst/>
          </a:prstGeom>
          <a:noFill/>
        </p:spPr>
        <p:txBody>
          <a:bodyPr wrap="none" rtlCol="0">
            <a:spAutoFit/>
          </a:bodyPr>
          <a:lstStyle/>
          <a:p>
            <a:r>
              <a:rPr lang="en-US" sz="1600" dirty="0" smtClean="0">
                <a:solidFill>
                  <a:srgbClr val="FFFF00"/>
                </a:solidFill>
              </a:rPr>
              <a:t>retroflex </a:t>
            </a:r>
            <a:r>
              <a:rPr lang="en-US" sz="1600" dirty="0" err="1" smtClean="0">
                <a:solidFill>
                  <a:srgbClr val="FFFF00"/>
                </a:solidFill>
              </a:rPr>
              <a:t>ʈ</a:t>
            </a:r>
            <a:endParaRPr lang="en-US" sz="1600" dirty="0">
              <a:solidFill>
                <a:srgbClr val="FFFF00"/>
              </a:solidFill>
            </a:endParaRPr>
          </a:p>
        </p:txBody>
      </p:sp>
    </p:spTree>
    <p:extLst>
      <p:ext uri="{BB962C8B-B14F-4D97-AF65-F5344CB8AC3E}">
        <p14:creationId xmlns:p14="http://schemas.microsoft.com/office/powerpoint/2010/main" val="32988128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Helvetica"/>
                <a:cs typeface="Helvetica"/>
              </a:rPr>
              <a:t>Kaytetye</a:t>
            </a:r>
            <a:r>
              <a:rPr lang="en-US" dirty="0" smtClean="0">
                <a:latin typeface="Helvetica"/>
                <a:cs typeface="Helvetica"/>
              </a:rPr>
              <a:t>: </a:t>
            </a:r>
            <a:br>
              <a:rPr lang="en-US" dirty="0" smtClean="0">
                <a:latin typeface="Helvetica"/>
                <a:cs typeface="Helvetica"/>
              </a:rPr>
            </a:br>
            <a:r>
              <a:rPr lang="en-US" dirty="0" smtClean="0">
                <a:latin typeface="Helvetica"/>
                <a:cs typeface="Helvetica"/>
              </a:rPr>
              <a:t>coronal consonants</a:t>
            </a:r>
            <a:endParaRPr lang="en-US" dirty="0">
              <a:latin typeface="Helvetica"/>
              <a:cs typeface="Helvetica"/>
            </a:endParaRPr>
          </a:p>
        </p:txBody>
      </p:sp>
      <p:graphicFrame>
        <p:nvGraphicFramePr>
          <p:cNvPr id="4" name="Table 3"/>
          <p:cNvGraphicFramePr>
            <a:graphicFrameLocks noGrp="1"/>
          </p:cNvGraphicFramePr>
          <p:nvPr>
            <p:extLst>
              <p:ext uri="{D42A27DB-BD31-4B8C-83A1-F6EECF244321}">
                <p14:modId xmlns:p14="http://schemas.microsoft.com/office/powerpoint/2010/main" val="953614999"/>
              </p:ext>
            </p:extLst>
          </p:nvPr>
        </p:nvGraphicFramePr>
        <p:xfrm>
          <a:off x="2915816" y="1844824"/>
          <a:ext cx="4202018" cy="3698969"/>
        </p:xfrm>
        <a:graphic>
          <a:graphicData uri="http://schemas.openxmlformats.org/drawingml/2006/table">
            <a:tbl>
              <a:tblPr firstRow="1" bandRow="1">
                <a:tableStyleId>{C083E6E3-FA7D-4D7B-A595-EF9225AFEA82}</a:tableStyleId>
              </a:tblPr>
              <a:tblGrid>
                <a:gridCol w="1423902"/>
                <a:gridCol w="694529"/>
                <a:gridCol w="694529"/>
                <a:gridCol w="694529"/>
                <a:gridCol w="694529"/>
              </a:tblGrid>
              <a:tr h="1391612">
                <a:tc>
                  <a:txBody>
                    <a:bodyPr/>
                    <a:lstStyle/>
                    <a:p>
                      <a:endParaRPr lang="en-US" b="0" i="0" dirty="0">
                        <a:latin typeface="Helvetica"/>
                        <a:cs typeface="Helvetica"/>
                      </a:endParaRPr>
                    </a:p>
                  </a:txBody>
                  <a:tcPr>
                    <a:lnB w="12700" cap="flat" cmpd="sng" algn="ctr">
                      <a:solidFill>
                        <a:scrgbClr r="0" g="0" b="0"/>
                      </a:solidFill>
                      <a:prstDash val="solid"/>
                      <a:round/>
                      <a:headEnd type="none" w="med" len="med"/>
                      <a:tailEnd type="none" w="med" len="med"/>
                    </a:lnB>
                  </a:tcPr>
                </a:tc>
                <a:tc>
                  <a:txBody>
                    <a:bodyPr/>
                    <a:lstStyle/>
                    <a:p>
                      <a:r>
                        <a:rPr lang="en-US" b="0" dirty="0" smtClean="0">
                          <a:latin typeface="Helvetica"/>
                          <a:cs typeface="Helvetica"/>
                        </a:rPr>
                        <a:t>alveolar</a:t>
                      </a:r>
                      <a:endParaRPr lang="en-US" b="0" i="0"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b="0" dirty="0" smtClean="0">
                          <a:latin typeface="Helvetica"/>
                          <a:cs typeface="Helvetica"/>
                        </a:rPr>
                        <a:t>retroflex</a:t>
                      </a:r>
                      <a:endParaRPr lang="en-US" b="0" i="0"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b="0" dirty="0" smtClean="0">
                          <a:latin typeface="Helvetica"/>
                          <a:cs typeface="Helvetica"/>
                        </a:rPr>
                        <a:t>dental</a:t>
                      </a:r>
                      <a:endParaRPr lang="en-US" b="0" i="0"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c>
                  <a:txBody>
                    <a:bodyPr/>
                    <a:lstStyle/>
                    <a:p>
                      <a:r>
                        <a:rPr lang="en-US" b="0" dirty="0" smtClean="0">
                          <a:latin typeface="Helvetica"/>
                          <a:cs typeface="Helvetica"/>
                        </a:rPr>
                        <a:t>palatal</a:t>
                      </a:r>
                      <a:endParaRPr lang="en-US" b="0" i="0" dirty="0">
                        <a:latin typeface="Helvetica"/>
                        <a:cs typeface="Helvetica"/>
                      </a:endParaRPr>
                    </a:p>
                  </a:txBody>
                  <a:tcPr vert="vert270" anchor="ctr">
                    <a:lnB w="12700" cap="flat" cmpd="sng" algn="ctr">
                      <a:solidFill>
                        <a:scrgbClr r="0" g="0" b="0"/>
                      </a:solidFill>
                      <a:prstDash val="solid"/>
                      <a:round/>
                      <a:headEnd type="none" w="med" len="med"/>
                      <a:tailEnd type="none" w="med" len="med"/>
                    </a:lnB>
                  </a:tcPr>
                </a:tc>
              </a:tr>
              <a:tr h="555759">
                <a:tc>
                  <a:txBody>
                    <a:bodyPr/>
                    <a:lstStyle/>
                    <a:p>
                      <a:r>
                        <a:rPr lang="en-US" b="1" dirty="0" smtClean="0">
                          <a:latin typeface="Helvetica"/>
                          <a:cs typeface="Helvetica"/>
                        </a:rPr>
                        <a:t>oral stop</a:t>
                      </a:r>
                      <a:endParaRPr lang="en-US" b="1" i="0" dirty="0">
                        <a:latin typeface="Helvetica"/>
                        <a:cs typeface="Helvetica"/>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t</a:t>
                      </a:r>
                      <a:endParaRPr lang="en-US" b="1" i="0" dirty="0">
                        <a:latin typeface="Helvetica"/>
                        <a:cs typeface="Helvetica"/>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b="1" dirty="0" err="1" smtClean="0">
                          <a:latin typeface="Helvetica"/>
                          <a:cs typeface="Helvetica"/>
                        </a:rPr>
                        <a:t>ʈ</a:t>
                      </a:r>
                      <a:endParaRPr lang="en-US" b="1" i="0" dirty="0">
                        <a:latin typeface="Helvetica"/>
                        <a:cs typeface="Helvetica"/>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t̪</a:t>
                      </a:r>
                      <a:endParaRPr lang="en-US" b="1" i="0" dirty="0">
                        <a:latin typeface="Helvetica"/>
                        <a:cs typeface="Helvetica"/>
                      </a:endParaRPr>
                    </a:p>
                  </a:txBody>
                  <a:tcPr anchor="ctr">
                    <a:lnT w="12700" cap="flat" cmpd="sng" algn="ctr">
                      <a:solidFill>
                        <a:scrgbClr r="0" g="0" b="0"/>
                      </a:solidFill>
                      <a:prstDash val="solid"/>
                      <a:round/>
                      <a:headEnd type="none" w="med" len="med"/>
                      <a:tailEnd type="none" w="med" len="med"/>
                    </a:lnT>
                  </a:tcPr>
                </a:tc>
                <a:tc>
                  <a:txBody>
                    <a:bodyPr/>
                    <a:lstStyle/>
                    <a:p>
                      <a:pPr algn="ctr"/>
                      <a:r>
                        <a:rPr lang="en-US" b="1" dirty="0" smtClean="0">
                          <a:latin typeface="Helvetica"/>
                          <a:cs typeface="Helvetica"/>
                        </a:rPr>
                        <a:t>c</a:t>
                      </a:r>
                      <a:endParaRPr lang="en-US" b="1" i="0" dirty="0">
                        <a:latin typeface="Helvetica"/>
                        <a:cs typeface="Helvetica"/>
                      </a:endParaRPr>
                    </a:p>
                  </a:txBody>
                  <a:tcPr anchor="ctr">
                    <a:lnT w="12700" cap="flat" cmpd="sng" algn="ctr">
                      <a:solidFill>
                        <a:scrgbClr r="0" g="0" b="0"/>
                      </a:solidFill>
                      <a:prstDash val="solid"/>
                      <a:round/>
                      <a:headEnd type="none" w="med" len="med"/>
                      <a:tailEnd type="none" w="med" len="med"/>
                    </a:lnT>
                  </a:tcPr>
                </a:tc>
              </a:tr>
              <a:tr h="555759">
                <a:tc>
                  <a:txBody>
                    <a:bodyPr/>
                    <a:lstStyle/>
                    <a:p>
                      <a:r>
                        <a:rPr lang="en-US" dirty="0" smtClean="0">
                          <a:latin typeface="Helvetica"/>
                          <a:cs typeface="Helvetica"/>
                        </a:rPr>
                        <a:t>nasal stop</a:t>
                      </a:r>
                      <a:endParaRPr lang="en-US" b="0" i="0" dirty="0">
                        <a:latin typeface="Helvetica"/>
                        <a:cs typeface="Helvetica"/>
                      </a:endParaRPr>
                    </a:p>
                  </a:txBody>
                  <a:tcPr anchor="ctr"/>
                </a:tc>
                <a:tc>
                  <a:txBody>
                    <a:bodyPr/>
                    <a:lstStyle/>
                    <a:p>
                      <a:pPr algn="ctr"/>
                      <a:r>
                        <a:rPr lang="en-US" dirty="0" smtClean="0">
                          <a:latin typeface="Helvetica"/>
                          <a:cs typeface="Helvetica"/>
                        </a:rPr>
                        <a:t>n</a:t>
                      </a:r>
                      <a:endParaRPr lang="en-US" b="0" i="0" dirty="0">
                        <a:latin typeface="Helvetica"/>
                        <a:cs typeface="Helvetica"/>
                      </a:endParaRPr>
                    </a:p>
                  </a:txBody>
                  <a:tcPr anchor="ctr"/>
                </a:tc>
                <a:tc>
                  <a:txBody>
                    <a:bodyPr/>
                    <a:lstStyle/>
                    <a:p>
                      <a:pPr algn="ctr"/>
                      <a:r>
                        <a:rPr lang="en-US" dirty="0" err="1" smtClean="0">
                          <a:latin typeface="Helvetica"/>
                          <a:cs typeface="Helvetica"/>
                        </a:rPr>
                        <a:t>ɳ</a:t>
                      </a:r>
                      <a:endParaRPr lang="en-US" b="0" i="0" dirty="0">
                        <a:latin typeface="Helvetica"/>
                        <a:cs typeface="Helvetica"/>
                      </a:endParaRPr>
                    </a:p>
                  </a:txBody>
                  <a:tcPr anchor="ctr"/>
                </a:tc>
                <a:tc>
                  <a:txBody>
                    <a:bodyPr/>
                    <a:lstStyle/>
                    <a:p>
                      <a:pPr algn="ctr"/>
                      <a:r>
                        <a:rPr lang="en-US" dirty="0" smtClean="0">
                          <a:latin typeface="Helvetica"/>
                          <a:cs typeface="Helvetica"/>
                        </a:rPr>
                        <a:t>n̪</a:t>
                      </a:r>
                      <a:endParaRPr lang="en-US" b="0" i="0" dirty="0">
                        <a:latin typeface="Helvetica"/>
                        <a:cs typeface="Helvetica"/>
                      </a:endParaRPr>
                    </a:p>
                  </a:txBody>
                  <a:tcPr anchor="ctr"/>
                </a:tc>
                <a:tc>
                  <a:txBody>
                    <a:bodyPr/>
                    <a:lstStyle/>
                    <a:p>
                      <a:pPr algn="ctr"/>
                      <a:r>
                        <a:rPr lang="en-US" dirty="0" err="1" smtClean="0">
                          <a:latin typeface="Helvetica"/>
                          <a:cs typeface="Helvetica"/>
                        </a:rPr>
                        <a:t>ɲ</a:t>
                      </a:r>
                      <a:endParaRPr lang="en-US" b="0" i="0" dirty="0">
                        <a:latin typeface="Helvetica"/>
                        <a:cs typeface="Helvetica"/>
                      </a:endParaRPr>
                    </a:p>
                  </a:txBody>
                  <a:tcPr anchor="ctr"/>
                </a:tc>
              </a:tr>
              <a:tr h="583787">
                <a:tc>
                  <a:txBody>
                    <a:bodyPr/>
                    <a:lstStyle/>
                    <a:p>
                      <a:r>
                        <a:rPr lang="en-US" dirty="0" smtClean="0">
                          <a:latin typeface="Helvetica"/>
                          <a:cs typeface="Helvetica"/>
                        </a:rPr>
                        <a:t>pre-stopped nasal</a:t>
                      </a:r>
                      <a:endParaRPr lang="en-US" b="0" i="0" dirty="0">
                        <a:latin typeface="Helvetica"/>
                        <a:cs typeface="Helvetica"/>
                      </a:endParaRPr>
                    </a:p>
                  </a:txBody>
                  <a:tcPr anchor="ctr">
                    <a:lnB>
                      <a:noFill/>
                    </a:lnB>
                  </a:tcPr>
                </a:tc>
                <a:tc>
                  <a:txBody>
                    <a:bodyPr/>
                    <a:lstStyle/>
                    <a:p>
                      <a:pPr algn="ctr"/>
                      <a:r>
                        <a:rPr lang="en-US" baseline="30000" dirty="0" err="1" smtClean="0">
                          <a:latin typeface="Helvetica"/>
                          <a:cs typeface="Helvetica"/>
                        </a:rPr>
                        <a:t>t</a:t>
                      </a:r>
                      <a:r>
                        <a:rPr lang="en-US" dirty="0" err="1" smtClean="0">
                          <a:latin typeface="Helvetica"/>
                          <a:cs typeface="Helvetica"/>
                        </a:rPr>
                        <a:t>n</a:t>
                      </a:r>
                      <a:endParaRPr lang="en-US" b="0" i="0" dirty="0">
                        <a:latin typeface="Helvetica"/>
                        <a:cs typeface="Helvetica"/>
                      </a:endParaRPr>
                    </a:p>
                  </a:txBody>
                  <a:tcPr anchor="ctr">
                    <a:lnB>
                      <a:noFill/>
                    </a:lnB>
                  </a:tcPr>
                </a:tc>
                <a:tc>
                  <a:txBody>
                    <a:bodyPr/>
                    <a:lstStyle/>
                    <a:p>
                      <a:pPr algn="ctr"/>
                      <a:r>
                        <a:rPr lang="en-US" baseline="30000" dirty="0" err="1" smtClean="0">
                          <a:latin typeface="Helvetica"/>
                          <a:cs typeface="Helvetica"/>
                        </a:rPr>
                        <a:t>ʈ</a:t>
                      </a:r>
                      <a:r>
                        <a:rPr lang="en-US" dirty="0" err="1" smtClean="0">
                          <a:latin typeface="Helvetica"/>
                          <a:cs typeface="Helvetica"/>
                        </a:rPr>
                        <a:t>ɳ</a:t>
                      </a:r>
                      <a:endParaRPr lang="en-US" b="0" i="0" dirty="0">
                        <a:latin typeface="Helvetica"/>
                        <a:cs typeface="Helvetica"/>
                      </a:endParaRPr>
                    </a:p>
                  </a:txBody>
                  <a:tcPr anchor="ctr">
                    <a:lnB>
                      <a:noFill/>
                    </a:lnB>
                  </a:tcPr>
                </a:tc>
                <a:tc>
                  <a:txBody>
                    <a:bodyPr/>
                    <a:lstStyle/>
                    <a:p>
                      <a:pPr algn="ctr"/>
                      <a:r>
                        <a:rPr lang="en-US" baseline="30000" dirty="0" err="1" smtClean="0">
                          <a:latin typeface="Helvetica"/>
                          <a:cs typeface="Helvetica"/>
                        </a:rPr>
                        <a:t>t̪</a:t>
                      </a:r>
                      <a:r>
                        <a:rPr lang="en-US" dirty="0" err="1" smtClean="0">
                          <a:latin typeface="Helvetica"/>
                          <a:cs typeface="Helvetica"/>
                        </a:rPr>
                        <a:t>n</a:t>
                      </a:r>
                      <a:r>
                        <a:rPr lang="en-US" dirty="0" smtClean="0">
                          <a:latin typeface="Helvetica"/>
                          <a:cs typeface="Helvetica"/>
                        </a:rPr>
                        <a:t>̪</a:t>
                      </a:r>
                      <a:endParaRPr lang="en-US" b="0" i="0" dirty="0">
                        <a:latin typeface="Helvetica"/>
                        <a:cs typeface="Helvetica"/>
                      </a:endParaRPr>
                    </a:p>
                  </a:txBody>
                  <a:tcPr anchor="ctr">
                    <a:lnB>
                      <a:noFill/>
                    </a:lnB>
                  </a:tcPr>
                </a:tc>
                <a:tc>
                  <a:txBody>
                    <a:bodyPr/>
                    <a:lstStyle/>
                    <a:p>
                      <a:pPr algn="ctr"/>
                      <a:r>
                        <a:rPr lang="en-US" baseline="30000" dirty="0" err="1" smtClean="0">
                          <a:latin typeface="Helvetica"/>
                          <a:cs typeface="Helvetica"/>
                        </a:rPr>
                        <a:t>c</a:t>
                      </a:r>
                      <a:r>
                        <a:rPr lang="en-US" dirty="0" err="1" smtClean="0">
                          <a:latin typeface="Helvetica"/>
                          <a:cs typeface="Helvetica"/>
                        </a:rPr>
                        <a:t>ɲ</a:t>
                      </a:r>
                      <a:endParaRPr lang="en-US" b="0" i="0" dirty="0">
                        <a:latin typeface="Helvetica"/>
                        <a:cs typeface="Helvetica"/>
                      </a:endParaRPr>
                    </a:p>
                  </a:txBody>
                  <a:tcPr anchor="ctr">
                    <a:lnB>
                      <a:noFill/>
                    </a:lnB>
                  </a:tcPr>
                </a:tc>
              </a:tr>
              <a:tr h="555759">
                <a:tc>
                  <a:txBody>
                    <a:bodyPr/>
                    <a:lstStyle/>
                    <a:p>
                      <a:r>
                        <a:rPr lang="en-US" dirty="0" smtClean="0">
                          <a:latin typeface="Helvetica"/>
                          <a:cs typeface="Helvetica"/>
                        </a:rPr>
                        <a:t>lateral</a:t>
                      </a:r>
                      <a:endParaRPr lang="en-US" b="0" i="0" dirty="0">
                        <a:latin typeface="Helvetica"/>
                        <a:cs typeface="Helvetica"/>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dirty="0" smtClean="0">
                          <a:latin typeface="Helvetica"/>
                          <a:cs typeface="Helvetica"/>
                        </a:rPr>
                        <a:t>l</a:t>
                      </a:r>
                      <a:endParaRPr lang="en-US" b="0" i="0" dirty="0">
                        <a:latin typeface="Helvetica"/>
                        <a:cs typeface="Helvetica"/>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dirty="0" err="1" smtClean="0">
                          <a:latin typeface="Helvetica"/>
                          <a:cs typeface="Helvetica"/>
                        </a:rPr>
                        <a:t>ɭ</a:t>
                      </a:r>
                      <a:endParaRPr lang="en-US" b="0" i="0" dirty="0">
                        <a:latin typeface="Helvetica"/>
                        <a:cs typeface="Helvetica"/>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dirty="0" smtClean="0">
                          <a:latin typeface="Helvetica"/>
                          <a:cs typeface="Helvetica"/>
                        </a:rPr>
                        <a:t>l̪</a:t>
                      </a:r>
                      <a:endParaRPr lang="en-US" b="0" i="0" dirty="0">
                        <a:latin typeface="Helvetica"/>
                        <a:cs typeface="Helvetica"/>
                      </a:endParaRP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dirty="0" err="1" smtClean="0">
                          <a:latin typeface="Helvetica"/>
                          <a:cs typeface="Helvetica"/>
                        </a:rPr>
                        <a:t>ʎ</a:t>
                      </a:r>
                      <a:endParaRPr lang="en-US" b="0" i="0" dirty="0">
                        <a:latin typeface="Helvetica"/>
                        <a:cs typeface="Helvetica"/>
                      </a:endParaRPr>
                    </a:p>
                  </a:txBody>
                  <a:tcPr anchor="ctr">
                    <a:lnL>
                      <a:noFill/>
                    </a:lnL>
                    <a:lnR>
                      <a:noFill/>
                    </a:lnR>
                    <a:lnT>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7112692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Helvetica"/>
                <a:cs typeface="Helvetica"/>
              </a:rPr>
              <a:t>Retroflexes</a:t>
            </a:r>
            <a:r>
              <a:rPr lang="en-US" dirty="0">
                <a:latin typeface="Helvetica"/>
                <a:cs typeface="Helvetica"/>
              </a:rPr>
              <a:t>: </a:t>
            </a:r>
            <a:br>
              <a:rPr lang="en-US" dirty="0">
                <a:latin typeface="Helvetica"/>
                <a:cs typeface="Helvetica"/>
              </a:rPr>
            </a:br>
            <a:r>
              <a:rPr lang="en-US" dirty="0">
                <a:latin typeface="Helvetica"/>
                <a:cs typeface="Helvetica"/>
              </a:rPr>
              <a:t>conflicts with previous accounts</a:t>
            </a:r>
          </a:p>
        </p:txBody>
      </p:sp>
      <p:sp>
        <p:nvSpPr>
          <p:cNvPr id="3" name="Content Placeholder 2"/>
          <p:cNvSpPr>
            <a:spLocks noGrp="1"/>
          </p:cNvSpPr>
          <p:nvPr>
            <p:ph idx="1"/>
          </p:nvPr>
        </p:nvSpPr>
        <p:spPr/>
        <p:txBody>
          <a:bodyPr/>
          <a:lstStyle/>
          <a:p>
            <a:r>
              <a:rPr lang="en-US" dirty="0" smtClean="0">
                <a:latin typeface="Helvetica"/>
                <a:cs typeface="Helvetica"/>
              </a:rPr>
              <a:t>Articulatory motivation for retraction </a:t>
            </a:r>
          </a:p>
          <a:p>
            <a:pPr lvl="1"/>
            <a:r>
              <a:rPr lang="en-US" dirty="0" smtClean="0">
                <a:latin typeface="Helvetica"/>
                <a:cs typeface="Helvetica"/>
              </a:rPr>
              <a:t>“to be able to move its tip upward and into a displaced position in the </a:t>
            </a:r>
            <a:r>
              <a:rPr lang="en-US" b="1" dirty="0" smtClean="0">
                <a:latin typeface="Helvetica"/>
                <a:cs typeface="Helvetica"/>
              </a:rPr>
              <a:t>post-alveolar </a:t>
            </a:r>
            <a:r>
              <a:rPr lang="en-US" dirty="0" smtClean="0">
                <a:latin typeface="Helvetica"/>
                <a:cs typeface="Helvetica"/>
              </a:rPr>
              <a:t>region, [the tongue] stretches and pulls backwards” </a:t>
            </a:r>
            <a:r>
              <a:rPr lang="en-US" sz="1600" dirty="0" smtClean="0">
                <a:latin typeface="Helvetica"/>
                <a:cs typeface="Helvetica"/>
              </a:rPr>
              <a:t>(</a:t>
            </a:r>
            <a:r>
              <a:rPr lang="en-US" sz="1600" dirty="0" err="1" smtClean="0">
                <a:latin typeface="Helvetica"/>
                <a:cs typeface="Helvetica"/>
              </a:rPr>
              <a:t>Hamann</a:t>
            </a:r>
            <a:r>
              <a:rPr lang="en-US" sz="1600" dirty="0" smtClean="0">
                <a:latin typeface="Helvetica"/>
                <a:cs typeface="Helvetica"/>
              </a:rPr>
              <a:t> 2003)</a:t>
            </a:r>
            <a:endParaRPr lang="en-US" sz="1600" dirty="0">
              <a:latin typeface="Helvetica"/>
              <a:cs typeface="Helvetica"/>
            </a:endParaRPr>
          </a:p>
          <a:p>
            <a:endParaRPr lang="en-US" dirty="0" smtClean="0">
              <a:latin typeface="Helvetica"/>
              <a:cs typeface="Helvetica"/>
            </a:endParaRPr>
          </a:p>
          <a:p>
            <a:r>
              <a:rPr lang="en-US" dirty="0" smtClean="0">
                <a:latin typeface="Helvetica"/>
                <a:cs typeface="Helvetica"/>
              </a:rPr>
              <a:t>But…</a:t>
            </a:r>
          </a:p>
          <a:p>
            <a:pPr lvl="1"/>
            <a:r>
              <a:rPr lang="en-US" dirty="0" smtClean="0">
                <a:latin typeface="Helvetica"/>
                <a:cs typeface="Helvetica"/>
                <a:sym typeface="Wingdings"/>
              </a:rPr>
              <a:t>Size </a:t>
            </a:r>
            <a:r>
              <a:rPr lang="en-US" dirty="0">
                <a:latin typeface="Helvetica"/>
                <a:cs typeface="Helvetica"/>
                <a:sym typeface="Wingdings"/>
              </a:rPr>
              <a:t>/ extent of </a:t>
            </a:r>
            <a:r>
              <a:rPr lang="en-US" dirty="0" smtClean="0">
                <a:latin typeface="Helvetica"/>
                <a:cs typeface="Helvetica"/>
                <a:sym typeface="Wingdings"/>
              </a:rPr>
              <a:t>sub-</a:t>
            </a:r>
            <a:r>
              <a:rPr lang="en-US" dirty="0" err="1" smtClean="0">
                <a:latin typeface="Helvetica"/>
                <a:cs typeface="Helvetica"/>
                <a:sym typeface="Wingdings"/>
              </a:rPr>
              <a:t>laminal</a:t>
            </a:r>
            <a:r>
              <a:rPr lang="en-US" dirty="0" smtClean="0">
                <a:latin typeface="Helvetica"/>
                <a:cs typeface="Helvetica"/>
                <a:sym typeface="Wingdings"/>
              </a:rPr>
              <a:t> contact</a:t>
            </a:r>
            <a:endParaRPr lang="en-US" dirty="0">
              <a:latin typeface="Helvetica"/>
              <a:cs typeface="Helvetica"/>
            </a:endParaRPr>
          </a:p>
          <a:p>
            <a:pPr lvl="1"/>
            <a:r>
              <a:rPr lang="en-US" dirty="0" smtClean="0">
                <a:latin typeface="Helvetica"/>
                <a:cs typeface="Helvetica"/>
              </a:rPr>
              <a:t>Vocalic context</a:t>
            </a:r>
          </a:p>
        </p:txBody>
      </p:sp>
    </p:spTree>
    <p:extLst>
      <p:ext uri="{BB962C8B-B14F-4D97-AF65-F5344CB8AC3E}">
        <p14:creationId xmlns:p14="http://schemas.microsoft.com/office/powerpoint/2010/main" val="2482937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Helvetica"/>
                <a:cs typeface="Helvetica"/>
              </a:rPr>
              <a:t>Retroflexes</a:t>
            </a:r>
            <a:r>
              <a:rPr lang="en-US" dirty="0">
                <a:latin typeface="Helvetica"/>
                <a:cs typeface="Helvetica"/>
              </a:rPr>
              <a:t>: </a:t>
            </a:r>
            <a:br>
              <a:rPr lang="en-US" dirty="0">
                <a:latin typeface="Helvetica"/>
                <a:cs typeface="Helvetica"/>
              </a:rPr>
            </a:br>
            <a:r>
              <a:rPr lang="en-US" dirty="0" smtClean="0">
                <a:latin typeface="Helvetica"/>
                <a:cs typeface="Helvetica"/>
              </a:rPr>
              <a:t>uniting accounts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sym typeface="Wingdings"/>
              </a:rPr>
              <a:t>Size </a:t>
            </a:r>
            <a:r>
              <a:rPr lang="en-US" dirty="0">
                <a:latin typeface="Helvetica"/>
                <a:cs typeface="Helvetica"/>
                <a:sym typeface="Wingdings"/>
              </a:rPr>
              <a:t>/ extent of lingual </a:t>
            </a:r>
            <a:r>
              <a:rPr lang="en-US" dirty="0" smtClean="0">
                <a:latin typeface="Helvetica"/>
                <a:cs typeface="Helvetica"/>
                <a:sym typeface="Wingdings"/>
              </a:rPr>
              <a:t>contact </a:t>
            </a:r>
          </a:p>
          <a:p>
            <a:r>
              <a:rPr lang="en-US" dirty="0" smtClean="0">
                <a:latin typeface="Helvetica"/>
                <a:cs typeface="Helvetica"/>
              </a:rPr>
              <a:t>Vocalic context</a:t>
            </a:r>
            <a:endParaRPr lang="en-US" dirty="0">
              <a:latin typeface="Helvetica"/>
              <a:cs typeface="Helvetica"/>
            </a:endParaRPr>
          </a:p>
        </p:txBody>
      </p:sp>
    </p:spTree>
    <p:extLst>
      <p:ext uri="{BB962C8B-B14F-4D97-AF65-F5344CB8AC3E}">
        <p14:creationId xmlns:p14="http://schemas.microsoft.com/office/powerpoint/2010/main" val="37218425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Helvetica"/>
                <a:cs typeface="Helvetica"/>
              </a:rPr>
              <a:t>Retroflexes</a:t>
            </a:r>
            <a:r>
              <a:rPr lang="en-US" dirty="0">
                <a:latin typeface="Helvetica"/>
                <a:cs typeface="Helvetica"/>
              </a:rPr>
              <a:t>: </a:t>
            </a:r>
            <a:br>
              <a:rPr lang="en-US" dirty="0">
                <a:latin typeface="Helvetica"/>
                <a:cs typeface="Helvetica"/>
              </a:rPr>
            </a:br>
            <a:r>
              <a:rPr lang="en-US" dirty="0" smtClean="0">
                <a:latin typeface="Helvetica"/>
                <a:cs typeface="Helvetica"/>
              </a:rPr>
              <a:t>uniting accounts</a:t>
            </a:r>
            <a:endParaRPr lang="en-US" dirty="0">
              <a:latin typeface="Helvetica"/>
              <a:cs typeface="Helvetica"/>
            </a:endParaRPr>
          </a:p>
        </p:txBody>
      </p:sp>
      <p:sp>
        <p:nvSpPr>
          <p:cNvPr id="3" name="Content Placeholder 2"/>
          <p:cNvSpPr>
            <a:spLocks noGrp="1"/>
          </p:cNvSpPr>
          <p:nvPr>
            <p:ph idx="1"/>
          </p:nvPr>
        </p:nvSpPr>
        <p:spPr/>
        <p:txBody>
          <a:bodyPr/>
          <a:lstStyle/>
          <a:p>
            <a:r>
              <a:rPr lang="en-US" b="1" dirty="0" smtClean="0">
                <a:latin typeface="Helvetica"/>
                <a:cs typeface="Helvetica"/>
                <a:sym typeface="Wingdings"/>
              </a:rPr>
              <a:t>Size </a:t>
            </a:r>
            <a:r>
              <a:rPr lang="en-US" b="1" dirty="0">
                <a:latin typeface="Helvetica"/>
                <a:cs typeface="Helvetica"/>
                <a:sym typeface="Wingdings"/>
              </a:rPr>
              <a:t>/ extent of lingual </a:t>
            </a:r>
            <a:r>
              <a:rPr lang="en-US" b="1" dirty="0" smtClean="0">
                <a:latin typeface="Helvetica"/>
                <a:cs typeface="Helvetica"/>
                <a:sym typeface="Wingdings"/>
              </a:rPr>
              <a:t>contact</a:t>
            </a:r>
            <a:r>
              <a:rPr lang="en-US" dirty="0" smtClean="0">
                <a:latin typeface="Helvetica"/>
                <a:cs typeface="Helvetica"/>
                <a:sym typeface="Wingdings"/>
              </a:rPr>
              <a:t> </a:t>
            </a:r>
            <a:r>
              <a:rPr lang="en-US" sz="1600" dirty="0" smtClean="0">
                <a:latin typeface="Helvetica"/>
                <a:cs typeface="Helvetica"/>
                <a:sym typeface="Wingdings"/>
              </a:rPr>
              <a:t>(Keating 1991)</a:t>
            </a:r>
            <a:endParaRPr lang="en-US" sz="1600" b="1" dirty="0" smtClean="0">
              <a:latin typeface="Helvetica"/>
              <a:cs typeface="Helvetica"/>
              <a:sym typeface="Wingdings"/>
            </a:endParaRPr>
          </a:p>
          <a:p>
            <a:pPr lvl="1"/>
            <a:r>
              <a:rPr lang="en-US" dirty="0" smtClean="0">
                <a:latin typeface="Helvetica"/>
                <a:cs typeface="Helvetica"/>
                <a:sym typeface="Wingdings"/>
              </a:rPr>
              <a:t>Apical: less </a:t>
            </a:r>
            <a:r>
              <a:rPr lang="en-US" dirty="0" err="1" smtClean="0">
                <a:latin typeface="Helvetica"/>
                <a:cs typeface="Helvetica"/>
                <a:sym typeface="Wingdings"/>
              </a:rPr>
              <a:t>linguopalatal</a:t>
            </a:r>
            <a:r>
              <a:rPr lang="en-US" dirty="0" smtClean="0">
                <a:latin typeface="Helvetica"/>
                <a:cs typeface="Helvetica"/>
                <a:sym typeface="Wingdings"/>
              </a:rPr>
              <a:t> contact</a:t>
            </a:r>
          </a:p>
          <a:p>
            <a:pPr lvl="1"/>
            <a:r>
              <a:rPr lang="en-US" dirty="0" smtClean="0">
                <a:latin typeface="Helvetica"/>
                <a:cs typeface="Helvetica"/>
                <a:sym typeface="Wingdings"/>
              </a:rPr>
              <a:t>Sub-apical: more </a:t>
            </a:r>
            <a:r>
              <a:rPr lang="en-US" dirty="0" err="1" smtClean="0">
                <a:latin typeface="Helvetica"/>
                <a:cs typeface="Helvetica"/>
                <a:sym typeface="Wingdings"/>
              </a:rPr>
              <a:t>linguopalatal</a:t>
            </a:r>
            <a:r>
              <a:rPr lang="en-US" dirty="0" smtClean="0">
                <a:latin typeface="Helvetica"/>
                <a:cs typeface="Helvetica"/>
                <a:sym typeface="Wingdings"/>
              </a:rPr>
              <a:t> contact  requires more forward movement of tongue body</a:t>
            </a:r>
          </a:p>
          <a:p>
            <a:pPr lvl="1"/>
            <a:r>
              <a:rPr lang="en-US" dirty="0" smtClean="0">
                <a:latin typeface="Helvetica"/>
                <a:cs typeface="Helvetica"/>
                <a:sym typeface="Wingdings"/>
              </a:rPr>
              <a:t>Prediction: </a:t>
            </a:r>
          </a:p>
          <a:p>
            <a:pPr lvl="2"/>
            <a:r>
              <a:rPr lang="en-US" dirty="0" smtClean="0">
                <a:latin typeface="Helvetica"/>
                <a:cs typeface="Helvetica"/>
                <a:sym typeface="Wingdings"/>
              </a:rPr>
              <a:t>sub-apical </a:t>
            </a:r>
            <a:r>
              <a:rPr lang="en-US" dirty="0" err="1" smtClean="0">
                <a:latin typeface="Helvetica"/>
                <a:cs typeface="Helvetica"/>
                <a:sym typeface="Wingdings"/>
              </a:rPr>
              <a:t>retroflexes</a:t>
            </a:r>
            <a:r>
              <a:rPr lang="en-US" dirty="0" smtClean="0">
                <a:latin typeface="Helvetica"/>
                <a:cs typeface="Helvetica"/>
                <a:sym typeface="Wingdings"/>
              </a:rPr>
              <a:t> more likely to involve tongue </a:t>
            </a:r>
            <a:r>
              <a:rPr lang="en-US" b="1" dirty="0" smtClean="0">
                <a:latin typeface="Helvetica"/>
                <a:cs typeface="Helvetica"/>
                <a:sym typeface="Wingdings"/>
              </a:rPr>
              <a:t>advancement</a:t>
            </a:r>
            <a:endParaRPr lang="en-US" dirty="0">
              <a:latin typeface="Helvetica"/>
              <a:cs typeface="Helvetica"/>
            </a:endParaRPr>
          </a:p>
          <a:p>
            <a:r>
              <a:rPr lang="en-US" dirty="0" smtClean="0">
                <a:latin typeface="Helvetica"/>
                <a:cs typeface="Helvetica"/>
              </a:rPr>
              <a:t>Vocalic context</a:t>
            </a:r>
            <a:endParaRPr lang="en-US" dirty="0">
              <a:latin typeface="Helvetica"/>
              <a:cs typeface="Helvetica"/>
            </a:endParaRPr>
          </a:p>
        </p:txBody>
      </p:sp>
      <p:pic>
        <p:nvPicPr>
          <p:cNvPr id="4" name="Picture 3"/>
          <p:cNvPicPr>
            <a:picLocks noChangeAspect="1"/>
          </p:cNvPicPr>
          <p:nvPr/>
        </p:nvPicPr>
        <p:blipFill>
          <a:blip r:embed="rId3"/>
          <a:stretch>
            <a:fillRect/>
          </a:stretch>
        </p:blipFill>
        <p:spPr>
          <a:xfrm>
            <a:off x="4211960" y="4725144"/>
            <a:ext cx="4368800" cy="1041400"/>
          </a:xfrm>
          <a:prstGeom prst="rect">
            <a:avLst/>
          </a:prstGeom>
        </p:spPr>
      </p:pic>
      <p:sp>
        <p:nvSpPr>
          <p:cNvPr id="5" name="TextBox 4"/>
          <p:cNvSpPr txBox="1"/>
          <p:nvPr/>
        </p:nvSpPr>
        <p:spPr>
          <a:xfrm>
            <a:off x="5580112" y="5733256"/>
            <a:ext cx="3264836" cy="584776"/>
          </a:xfrm>
          <a:prstGeom prst="rect">
            <a:avLst/>
          </a:prstGeom>
          <a:noFill/>
        </p:spPr>
        <p:txBody>
          <a:bodyPr wrap="none" rtlCol="0">
            <a:spAutoFit/>
          </a:bodyPr>
          <a:lstStyle/>
          <a:p>
            <a:pPr algn="r"/>
            <a:r>
              <a:rPr lang="en-US" sz="1600" dirty="0" err="1" smtClean="0">
                <a:latin typeface="Helvetica"/>
                <a:cs typeface="Helvetica"/>
              </a:rPr>
              <a:t>Hamann</a:t>
            </a:r>
            <a:r>
              <a:rPr lang="en-US" sz="1600" dirty="0" smtClean="0">
                <a:latin typeface="Helvetica"/>
                <a:cs typeface="Helvetica"/>
              </a:rPr>
              <a:t> (2003) via </a:t>
            </a:r>
          </a:p>
          <a:p>
            <a:pPr algn="r"/>
            <a:r>
              <a:rPr lang="en-US" sz="1600" dirty="0" err="1" smtClean="0">
                <a:latin typeface="Helvetica"/>
                <a:cs typeface="Helvetica"/>
              </a:rPr>
              <a:t>Ladefoged</a:t>
            </a:r>
            <a:r>
              <a:rPr lang="en-US" sz="1600" dirty="0" smtClean="0">
                <a:latin typeface="Helvetica"/>
                <a:cs typeface="Helvetica"/>
              </a:rPr>
              <a:t> and </a:t>
            </a:r>
            <a:r>
              <a:rPr lang="en-US" sz="1600" dirty="0" err="1" smtClean="0">
                <a:latin typeface="Helvetica"/>
                <a:cs typeface="Helvetica"/>
              </a:rPr>
              <a:t>Maddieson</a:t>
            </a:r>
            <a:r>
              <a:rPr lang="en-US" sz="1600" dirty="0" smtClean="0">
                <a:latin typeface="Helvetica"/>
                <a:cs typeface="Helvetica"/>
              </a:rPr>
              <a:t> (1986)</a:t>
            </a:r>
            <a:endParaRPr lang="en-US" sz="1600" dirty="0">
              <a:latin typeface="Helvetica"/>
              <a:cs typeface="Helvetica"/>
            </a:endParaRPr>
          </a:p>
        </p:txBody>
      </p:sp>
    </p:spTree>
    <p:extLst>
      <p:ext uri="{BB962C8B-B14F-4D97-AF65-F5344CB8AC3E}">
        <p14:creationId xmlns:p14="http://schemas.microsoft.com/office/powerpoint/2010/main" val="5906893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Helvetica"/>
                <a:cs typeface="Helvetica"/>
              </a:rPr>
              <a:t>Retroflexes</a:t>
            </a:r>
            <a:r>
              <a:rPr lang="en-US" dirty="0">
                <a:latin typeface="Helvetica"/>
                <a:cs typeface="Helvetica"/>
              </a:rPr>
              <a:t>: </a:t>
            </a:r>
            <a:br>
              <a:rPr lang="en-US" dirty="0">
                <a:latin typeface="Helvetica"/>
                <a:cs typeface="Helvetica"/>
              </a:rPr>
            </a:br>
            <a:r>
              <a:rPr lang="en-US" dirty="0" smtClean="0">
                <a:latin typeface="Helvetica"/>
                <a:cs typeface="Helvetica"/>
              </a:rPr>
              <a:t>uniting accounts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sym typeface="Wingdings"/>
              </a:rPr>
              <a:t>Size </a:t>
            </a:r>
            <a:r>
              <a:rPr lang="en-US" dirty="0">
                <a:latin typeface="Helvetica"/>
                <a:cs typeface="Helvetica"/>
                <a:sym typeface="Wingdings"/>
              </a:rPr>
              <a:t>/ extent of lingual contact</a:t>
            </a:r>
            <a:endParaRPr lang="en-US" dirty="0">
              <a:latin typeface="Helvetica"/>
              <a:cs typeface="Helvetica"/>
            </a:endParaRPr>
          </a:p>
          <a:p>
            <a:r>
              <a:rPr lang="en-US" b="1" dirty="0" smtClean="0">
                <a:latin typeface="Helvetica"/>
                <a:cs typeface="Helvetica"/>
              </a:rPr>
              <a:t>Vocalic context</a:t>
            </a:r>
          </a:p>
          <a:p>
            <a:pPr lvl="1"/>
            <a:r>
              <a:rPr lang="en-US" dirty="0">
                <a:latin typeface="Helvetica"/>
                <a:cs typeface="Helvetica"/>
              </a:rPr>
              <a:t>Present study and </a:t>
            </a:r>
            <a:r>
              <a:rPr lang="en-US" dirty="0" err="1">
                <a:latin typeface="Helvetica"/>
                <a:cs typeface="Helvetica"/>
              </a:rPr>
              <a:t>Kochetov</a:t>
            </a:r>
            <a:r>
              <a:rPr lang="en-US" dirty="0">
                <a:latin typeface="Helvetica"/>
                <a:cs typeface="Helvetica"/>
              </a:rPr>
              <a:t> et al </a:t>
            </a:r>
            <a:r>
              <a:rPr lang="en-US" sz="1600" dirty="0">
                <a:latin typeface="Helvetica"/>
                <a:cs typeface="Helvetica"/>
              </a:rPr>
              <a:t>(2012) </a:t>
            </a:r>
            <a:r>
              <a:rPr lang="en-US" dirty="0">
                <a:latin typeface="Helvetica"/>
                <a:cs typeface="Helvetica"/>
              </a:rPr>
              <a:t>examined retroflex stops following /a/</a:t>
            </a:r>
          </a:p>
          <a:p>
            <a:pPr lvl="1"/>
            <a:r>
              <a:rPr lang="en-US" dirty="0" smtClean="0">
                <a:latin typeface="Helvetica"/>
                <a:cs typeface="Helvetica"/>
              </a:rPr>
              <a:t>Open vowels (e.g. /a/) </a:t>
            </a:r>
            <a:r>
              <a:rPr lang="en-US" dirty="0" smtClean="0">
                <a:latin typeface="Helvetica"/>
                <a:cs typeface="Helvetica"/>
                <a:sym typeface="Wingdings"/>
              </a:rPr>
              <a:t>require more movement</a:t>
            </a:r>
            <a:endParaRPr lang="en-US" dirty="0">
              <a:solidFill>
                <a:srgbClr val="FF0000"/>
              </a:solidFill>
              <a:latin typeface="Helvetica"/>
              <a:cs typeface="Helvetica"/>
              <a:sym typeface="Wingdings"/>
            </a:endParaRPr>
          </a:p>
          <a:p>
            <a:pPr lvl="1"/>
            <a:r>
              <a:rPr lang="en-US" dirty="0" smtClean="0">
                <a:latin typeface="Helvetica"/>
                <a:cs typeface="Helvetica"/>
                <a:sym typeface="Wingdings"/>
              </a:rPr>
              <a:t>Prediction: </a:t>
            </a:r>
          </a:p>
          <a:p>
            <a:pPr lvl="2"/>
            <a:r>
              <a:rPr lang="en-US" dirty="0" err="1" smtClean="0">
                <a:latin typeface="Helvetica"/>
                <a:cs typeface="Helvetica"/>
                <a:sym typeface="Wingdings"/>
              </a:rPr>
              <a:t>retroflexes</a:t>
            </a:r>
            <a:r>
              <a:rPr lang="en-US" dirty="0" smtClean="0">
                <a:latin typeface="Helvetica"/>
                <a:cs typeface="Helvetica"/>
                <a:sym typeface="Wingdings"/>
              </a:rPr>
              <a:t> in context of open vowels (e.g. /a/) more likely to involve tongue body </a:t>
            </a:r>
            <a:r>
              <a:rPr lang="en-US" b="1" dirty="0" smtClean="0">
                <a:latin typeface="Helvetica"/>
                <a:cs typeface="Helvetica"/>
                <a:sym typeface="Wingdings"/>
              </a:rPr>
              <a:t>advancement</a:t>
            </a:r>
            <a:endParaRPr lang="en-US" dirty="0" smtClean="0">
              <a:latin typeface="Helvetica"/>
              <a:cs typeface="Helvetica"/>
              <a:sym typeface="Wingdings"/>
            </a:endParaRPr>
          </a:p>
          <a:p>
            <a:pPr lvl="2"/>
            <a:r>
              <a:rPr lang="en-US" dirty="0" err="1" smtClean="0">
                <a:latin typeface="Helvetica"/>
                <a:cs typeface="Helvetica"/>
                <a:sym typeface="Wingdings"/>
              </a:rPr>
              <a:t>retroflexes</a:t>
            </a:r>
            <a:r>
              <a:rPr lang="en-US" dirty="0" smtClean="0">
                <a:latin typeface="Helvetica"/>
                <a:cs typeface="Helvetica"/>
                <a:sym typeface="Wingdings"/>
              </a:rPr>
              <a:t> in context of close vowels (e.g. /</a:t>
            </a:r>
            <a:r>
              <a:rPr lang="en-US" dirty="0" err="1" smtClean="0">
                <a:latin typeface="Helvetica"/>
                <a:cs typeface="Helvetica"/>
                <a:sym typeface="Wingdings"/>
              </a:rPr>
              <a:t>i</a:t>
            </a:r>
            <a:r>
              <a:rPr lang="en-US" dirty="0" smtClean="0">
                <a:latin typeface="Helvetica"/>
                <a:cs typeface="Helvetica"/>
                <a:sym typeface="Wingdings"/>
              </a:rPr>
              <a:t>/) more likely to involve </a:t>
            </a:r>
            <a:r>
              <a:rPr lang="en-US" b="1" dirty="0" smtClean="0">
                <a:latin typeface="Helvetica"/>
                <a:cs typeface="Helvetica"/>
                <a:sym typeface="Wingdings"/>
              </a:rPr>
              <a:t>retraction</a:t>
            </a:r>
          </a:p>
        </p:txBody>
      </p:sp>
    </p:spTree>
    <p:extLst>
      <p:ext uri="{BB962C8B-B14F-4D97-AF65-F5344CB8AC3E}">
        <p14:creationId xmlns:p14="http://schemas.microsoft.com/office/powerpoint/2010/main" val="41186657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Alveolars</a:t>
            </a:r>
            <a:r>
              <a:rPr lang="en-AU" dirty="0" smtClean="0"/>
              <a:t>:</a:t>
            </a:r>
            <a:br>
              <a:rPr lang="en-AU" dirty="0" smtClean="0"/>
            </a:br>
            <a:r>
              <a:rPr lang="en-AU" dirty="0" smtClean="0"/>
              <a:t>conflicts?</a:t>
            </a:r>
            <a:endParaRPr lang="en-AU" dirty="0"/>
          </a:p>
        </p:txBody>
      </p:sp>
      <p:sp>
        <p:nvSpPr>
          <p:cNvPr id="3" name="Content Placeholder 2"/>
          <p:cNvSpPr>
            <a:spLocks noGrp="1"/>
          </p:cNvSpPr>
          <p:nvPr>
            <p:ph idx="1"/>
          </p:nvPr>
        </p:nvSpPr>
        <p:spPr/>
        <p:txBody>
          <a:bodyPr>
            <a:normAutofit/>
          </a:bodyPr>
          <a:lstStyle/>
          <a:p>
            <a:r>
              <a:rPr lang="en-AU" dirty="0" smtClean="0"/>
              <a:t>Fronted tongue body preference</a:t>
            </a:r>
            <a:r>
              <a:rPr lang="en-AU" sz="1600" dirty="0" smtClean="0"/>
              <a:t> (</a:t>
            </a:r>
            <a:r>
              <a:rPr lang="en-AU" sz="1600" dirty="0" err="1" smtClean="0"/>
              <a:t>Flemming</a:t>
            </a:r>
            <a:r>
              <a:rPr lang="en-AU" sz="1600" dirty="0" smtClean="0"/>
              <a:t> 2003)</a:t>
            </a:r>
            <a:endParaRPr lang="en-AU" sz="1600" dirty="0" smtClean="0"/>
          </a:p>
          <a:p>
            <a:r>
              <a:rPr lang="en-AU" dirty="0" smtClean="0"/>
              <a:t>Our </a:t>
            </a:r>
            <a:r>
              <a:rPr lang="en-AU" dirty="0" smtClean="0"/>
              <a:t>observations show that the tongue body is generally stable in the production of </a:t>
            </a:r>
            <a:r>
              <a:rPr lang="en-AU" dirty="0" err="1" smtClean="0"/>
              <a:t>alveolars</a:t>
            </a:r>
            <a:r>
              <a:rPr lang="en-AU" dirty="0" smtClean="0"/>
              <a:t> </a:t>
            </a:r>
            <a:r>
              <a:rPr lang="en-AU" dirty="0" smtClean="0"/>
              <a:t>preceded </a:t>
            </a:r>
            <a:r>
              <a:rPr lang="en-AU" dirty="0" smtClean="0"/>
              <a:t>by /a</a:t>
            </a:r>
            <a:r>
              <a:rPr lang="en-AU" dirty="0" smtClean="0"/>
              <a:t>/</a:t>
            </a:r>
            <a:endParaRPr lang="en-AU" dirty="0"/>
          </a:p>
        </p:txBody>
      </p:sp>
    </p:spTree>
    <p:extLst>
      <p:ext uri="{BB962C8B-B14F-4D97-AF65-F5344CB8AC3E}">
        <p14:creationId xmlns:p14="http://schemas.microsoft.com/office/powerpoint/2010/main" val="32729829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Future directions</a:t>
            </a:r>
            <a:endParaRPr lang="en-US" dirty="0">
              <a:latin typeface="Helvetica"/>
              <a:cs typeface="Helvetica"/>
            </a:endParaRPr>
          </a:p>
        </p:txBody>
      </p:sp>
      <p:sp>
        <p:nvSpPr>
          <p:cNvPr id="3" name="Content Placeholder 2"/>
          <p:cNvSpPr>
            <a:spLocks noGrp="1"/>
          </p:cNvSpPr>
          <p:nvPr>
            <p:ph idx="1"/>
          </p:nvPr>
        </p:nvSpPr>
        <p:spPr/>
        <p:txBody>
          <a:bodyPr>
            <a:noAutofit/>
          </a:bodyPr>
          <a:lstStyle/>
          <a:p>
            <a:r>
              <a:rPr lang="en-US" dirty="0" smtClean="0">
                <a:latin typeface="Helvetica"/>
                <a:cs typeface="Helvetica"/>
              </a:rPr>
              <a:t>Extend examination to the other series</a:t>
            </a:r>
          </a:p>
          <a:p>
            <a:pPr lvl="1"/>
            <a:r>
              <a:rPr lang="en-US" dirty="0" smtClean="0">
                <a:latin typeface="Helvetica"/>
                <a:cs typeface="Helvetica"/>
              </a:rPr>
              <a:t>Nasals</a:t>
            </a:r>
          </a:p>
          <a:p>
            <a:pPr lvl="1"/>
            <a:r>
              <a:rPr lang="en-US" dirty="0" smtClean="0">
                <a:latin typeface="Helvetica"/>
                <a:cs typeface="Helvetica"/>
              </a:rPr>
              <a:t>Pre-stopped nasals</a:t>
            </a:r>
          </a:p>
          <a:p>
            <a:pPr lvl="1"/>
            <a:r>
              <a:rPr lang="en-US" b="1" dirty="0" smtClean="0">
                <a:latin typeface="Helvetica"/>
                <a:cs typeface="Helvetica"/>
              </a:rPr>
              <a:t>Laterals</a:t>
            </a:r>
            <a:r>
              <a:rPr lang="en-US" dirty="0" smtClean="0">
                <a:latin typeface="Helvetica"/>
                <a:cs typeface="Helvetica"/>
              </a:rPr>
              <a:t>: if similar to English laterals, expect different articulatory norms than in stop series</a:t>
            </a:r>
          </a:p>
          <a:p>
            <a:r>
              <a:rPr lang="en-US" dirty="0" smtClean="0">
                <a:latin typeface="Helvetica"/>
                <a:cs typeface="Helvetica"/>
              </a:rPr>
              <a:t>How do these articulatory </a:t>
            </a:r>
            <a:r>
              <a:rPr lang="en-US" dirty="0">
                <a:latin typeface="Helvetica"/>
                <a:cs typeface="Helvetica"/>
              </a:rPr>
              <a:t>distinctions similar </a:t>
            </a:r>
            <a:r>
              <a:rPr lang="en-US" dirty="0" smtClean="0">
                <a:latin typeface="Helvetica"/>
                <a:cs typeface="Helvetica"/>
              </a:rPr>
              <a:t>compare with</a:t>
            </a:r>
            <a:endParaRPr lang="en-US" dirty="0">
              <a:latin typeface="Helvetica"/>
              <a:cs typeface="Helvetica"/>
            </a:endParaRPr>
          </a:p>
          <a:p>
            <a:pPr lvl="1"/>
            <a:r>
              <a:rPr lang="en-US" dirty="0" smtClean="0">
                <a:latin typeface="Helvetica"/>
                <a:cs typeface="Helvetica"/>
              </a:rPr>
              <a:t>Australian </a:t>
            </a:r>
            <a:r>
              <a:rPr lang="en-US" dirty="0">
                <a:latin typeface="Helvetica"/>
                <a:cs typeface="Helvetica"/>
              </a:rPr>
              <a:t>languages? </a:t>
            </a:r>
            <a:r>
              <a:rPr lang="en-US" sz="1600" dirty="0">
                <a:latin typeface="Helvetica"/>
                <a:cs typeface="Helvetica"/>
              </a:rPr>
              <a:t>(</a:t>
            </a:r>
            <a:r>
              <a:rPr lang="en-US" sz="1600" dirty="0" err="1">
                <a:latin typeface="Helvetica"/>
                <a:cs typeface="Helvetica"/>
              </a:rPr>
              <a:t>Tabain</a:t>
            </a:r>
            <a:r>
              <a:rPr lang="en-US" sz="1600" dirty="0">
                <a:latin typeface="Helvetica"/>
                <a:cs typeface="Helvetica"/>
              </a:rPr>
              <a:t> 2009; Proctor et al. 2010)</a:t>
            </a:r>
          </a:p>
          <a:p>
            <a:pPr lvl="1"/>
            <a:r>
              <a:rPr lang="en-US" dirty="0" smtClean="0">
                <a:latin typeface="Helvetica"/>
                <a:cs typeface="Helvetica"/>
              </a:rPr>
              <a:t>non</a:t>
            </a:r>
            <a:r>
              <a:rPr lang="en-US" dirty="0">
                <a:latin typeface="Helvetica"/>
                <a:cs typeface="Helvetica"/>
              </a:rPr>
              <a:t>-Australian languages?</a:t>
            </a:r>
            <a:endParaRPr lang="en-US" dirty="0" smtClean="0">
              <a:latin typeface="Helvetica"/>
              <a:cs typeface="Helvetica"/>
            </a:endParaRPr>
          </a:p>
        </p:txBody>
      </p:sp>
    </p:spTree>
    <p:extLst>
      <p:ext uri="{BB962C8B-B14F-4D97-AF65-F5344CB8AC3E}">
        <p14:creationId xmlns:p14="http://schemas.microsoft.com/office/powerpoint/2010/main" val="20478765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Acknowledgments</a:t>
            </a:r>
            <a:endParaRPr lang="en-US" dirty="0">
              <a:latin typeface="Helvetica"/>
              <a:cs typeface="Helvetica"/>
            </a:endParaRPr>
          </a:p>
        </p:txBody>
      </p:sp>
      <p:sp>
        <p:nvSpPr>
          <p:cNvPr id="3" name="Content Placeholder 2"/>
          <p:cNvSpPr>
            <a:spLocks noGrp="1"/>
          </p:cNvSpPr>
          <p:nvPr>
            <p:ph idx="1"/>
          </p:nvPr>
        </p:nvSpPr>
        <p:spPr>
          <a:xfrm>
            <a:off x="685800" y="1981200"/>
            <a:ext cx="7772400" cy="4112096"/>
          </a:xfrm>
        </p:spPr>
        <p:txBody>
          <a:bodyPr>
            <a:normAutofit fontScale="92500" lnSpcReduction="10000"/>
          </a:bodyPr>
          <a:lstStyle/>
          <a:p>
            <a:r>
              <a:rPr lang="en-US" dirty="0" smtClean="0">
                <a:latin typeface="Helvetica"/>
                <a:cs typeface="Helvetica"/>
              </a:rPr>
              <a:t>We would like to gratefully acknowledge our participants: </a:t>
            </a:r>
            <a:r>
              <a:rPr lang="en-US" dirty="0"/>
              <a:t>Amy </a:t>
            </a:r>
            <a:r>
              <a:rPr lang="en-US" dirty="0" err="1"/>
              <a:t>Ngamperle</a:t>
            </a:r>
            <a:r>
              <a:rPr lang="en-US" dirty="0"/>
              <a:t>, Eileen </a:t>
            </a:r>
            <a:r>
              <a:rPr lang="en-US" dirty="0" err="1"/>
              <a:t>Ampetyane</a:t>
            </a:r>
            <a:r>
              <a:rPr lang="en-US" dirty="0"/>
              <a:t>, Janie </a:t>
            </a:r>
            <a:r>
              <a:rPr lang="en-US" dirty="0" err="1"/>
              <a:t>Ampetyane</a:t>
            </a:r>
            <a:r>
              <a:rPr lang="en-US" dirty="0"/>
              <a:t>, Lena </a:t>
            </a:r>
            <a:r>
              <a:rPr lang="en-US" dirty="0" err="1"/>
              <a:t>Ngamperle</a:t>
            </a:r>
            <a:r>
              <a:rPr lang="en-US" dirty="0"/>
              <a:t>, Carol Thompson, Harry </a:t>
            </a:r>
            <a:r>
              <a:rPr lang="en-US" dirty="0" err="1"/>
              <a:t>Janima</a:t>
            </a:r>
            <a:r>
              <a:rPr lang="en-US" dirty="0"/>
              <a:t>, Elsie Numina, Michael Hayes, Rachel </a:t>
            </a:r>
            <a:r>
              <a:rPr lang="en-US" dirty="0" err="1"/>
              <a:t>Dinny</a:t>
            </a:r>
            <a:r>
              <a:rPr lang="en-US" dirty="0"/>
              <a:t>, Rebecca Numina, Lucy Price, Michael </a:t>
            </a:r>
            <a:r>
              <a:rPr lang="en-US" dirty="0" err="1"/>
              <a:t>Tyapeyarte</a:t>
            </a:r>
            <a:r>
              <a:rPr lang="en-US" dirty="0"/>
              <a:t> and Bronwyn Young </a:t>
            </a:r>
            <a:endParaRPr lang="en-US" dirty="0">
              <a:latin typeface="Helvetica"/>
              <a:cs typeface="Helvetica"/>
            </a:endParaRPr>
          </a:p>
          <a:p>
            <a:endParaRPr lang="en-US" dirty="0" smtClean="0">
              <a:latin typeface="Helvetica"/>
              <a:cs typeface="Helvetica"/>
            </a:endParaRPr>
          </a:p>
          <a:p>
            <a:r>
              <a:rPr lang="en-US" dirty="0" smtClean="0">
                <a:latin typeface="Helvetica"/>
                <a:cs typeface="Helvetica"/>
              </a:rPr>
              <a:t>This research was supported by </a:t>
            </a:r>
            <a:r>
              <a:rPr lang="en-US" dirty="0"/>
              <a:t>Australian Institute of Aboriginal and Torres Strait Islander Studies, </a:t>
            </a:r>
            <a:r>
              <a:rPr lang="en-US" dirty="0" smtClean="0"/>
              <a:t>G2011</a:t>
            </a:r>
            <a:r>
              <a:rPr lang="en-US" dirty="0"/>
              <a:t>/7654 </a:t>
            </a:r>
          </a:p>
        </p:txBody>
      </p:sp>
    </p:spTree>
    <p:extLst>
      <p:ext uri="{BB962C8B-B14F-4D97-AF65-F5344CB8AC3E}">
        <p14:creationId xmlns:p14="http://schemas.microsoft.com/office/powerpoint/2010/main" val="23265261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References</a:t>
            </a:r>
            <a:endParaRPr lang="en-US" dirty="0">
              <a:latin typeface="Helvetica"/>
              <a:cs typeface="Helvetica"/>
            </a:endParaRPr>
          </a:p>
        </p:txBody>
      </p:sp>
      <p:sp>
        <p:nvSpPr>
          <p:cNvPr id="3" name="Content Placeholder 2"/>
          <p:cNvSpPr>
            <a:spLocks noGrp="1"/>
          </p:cNvSpPr>
          <p:nvPr>
            <p:ph idx="1"/>
          </p:nvPr>
        </p:nvSpPr>
        <p:spPr>
          <a:xfrm>
            <a:off x="685800" y="1484784"/>
            <a:ext cx="7772400" cy="4536504"/>
          </a:xfrm>
        </p:spPr>
        <p:txBody>
          <a:bodyPr>
            <a:normAutofit fontScale="92500" lnSpcReduction="10000"/>
          </a:bodyPr>
          <a:lstStyle/>
          <a:p>
            <a:pPr marL="363538" indent="-363538">
              <a:lnSpc>
                <a:spcPct val="110000"/>
              </a:lnSpc>
              <a:spcBef>
                <a:spcPts val="0"/>
              </a:spcBef>
              <a:buNone/>
            </a:pPr>
            <a:r>
              <a:rPr lang="en-US" sz="1600" dirty="0" err="1">
                <a:latin typeface="Helvetica"/>
                <a:cs typeface="Helvetica"/>
              </a:rPr>
              <a:t>Boersma</a:t>
            </a:r>
            <a:r>
              <a:rPr lang="en-US" sz="1600" dirty="0">
                <a:latin typeface="Helvetica"/>
                <a:cs typeface="Helvetica"/>
              </a:rPr>
              <a:t>, P. and </a:t>
            </a:r>
            <a:r>
              <a:rPr lang="en-US" sz="1600" dirty="0" err="1">
                <a:latin typeface="Helvetica"/>
                <a:cs typeface="Helvetica"/>
              </a:rPr>
              <a:t>Hamann</a:t>
            </a:r>
            <a:r>
              <a:rPr lang="en-US" sz="1600" dirty="0">
                <a:latin typeface="Helvetica"/>
                <a:cs typeface="Helvetica"/>
              </a:rPr>
              <a:t>, S. (2005). The violability of </a:t>
            </a:r>
            <a:r>
              <a:rPr lang="en-US" sz="1600" dirty="0" err="1">
                <a:latin typeface="Helvetica"/>
                <a:cs typeface="Helvetica"/>
              </a:rPr>
              <a:t>backness</a:t>
            </a:r>
            <a:r>
              <a:rPr lang="en-US" sz="1600" dirty="0">
                <a:latin typeface="Helvetica"/>
                <a:cs typeface="Helvetica"/>
              </a:rPr>
              <a:t> in retroflex consonants. Rutgers Optimality Archive 713</a:t>
            </a:r>
          </a:p>
          <a:p>
            <a:pPr marL="363538" indent="-363538">
              <a:lnSpc>
                <a:spcPct val="110000"/>
              </a:lnSpc>
              <a:spcBef>
                <a:spcPts val="0"/>
              </a:spcBef>
              <a:buNone/>
            </a:pPr>
            <a:r>
              <a:rPr lang="en-US" sz="1600" dirty="0" err="1">
                <a:latin typeface="Helvetica"/>
                <a:cs typeface="Helvetica"/>
              </a:rPr>
              <a:t>Flemming</a:t>
            </a:r>
            <a:r>
              <a:rPr lang="en-US" sz="1600" dirty="0">
                <a:latin typeface="Helvetica"/>
                <a:cs typeface="Helvetica"/>
              </a:rPr>
              <a:t>, E. (2003). The relationship between coronal place and vowel </a:t>
            </a:r>
            <a:r>
              <a:rPr lang="en-US" sz="1600" dirty="0" err="1">
                <a:latin typeface="Helvetica"/>
                <a:cs typeface="Helvetica"/>
              </a:rPr>
              <a:t>backness</a:t>
            </a:r>
            <a:r>
              <a:rPr lang="en-US" sz="1600" dirty="0">
                <a:latin typeface="Helvetica"/>
                <a:cs typeface="Helvetica"/>
              </a:rPr>
              <a:t>. </a:t>
            </a:r>
            <a:r>
              <a:rPr lang="en-US" sz="1600" i="1" dirty="0">
                <a:latin typeface="Helvetica"/>
                <a:cs typeface="Helvetica"/>
              </a:rPr>
              <a:t>Phonology</a:t>
            </a:r>
            <a:r>
              <a:rPr lang="en-US" sz="1600" dirty="0">
                <a:latin typeface="Helvetica"/>
                <a:cs typeface="Helvetica"/>
              </a:rPr>
              <a:t> 20:335-375 </a:t>
            </a:r>
            <a:endParaRPr lang="en-US" sz="1600" dirty="0" smtClean="0">
              <a:latin typeface="Helvetica"/>
              <a:cs typeface="Helvetica"/>
            </a:endParaRPr>
          </a:p>
          <a:p>
            <a:pPr marL="363538" indent="-363538">
              <a:lnSpc>
                <a:spcPct val="110000"/>
              </a:lnSpc>
              <a:spcBef>
                <a:spcPts val="0"/>
              </a:spcBef>
              <a:buNone/>
            </a:pPr>
            <a:r>
              <a:rPr lang="en-US" sz="1600" dirty="0" err="1" smtClean="0">
                <a:latin typeface="Helvetica"/>
                <a:cs typeface="Helvetica"/>
              </a:rPr>
              <a:t>Hamann</a:t>
            </a:r>
            <a:r>
              <a:rPr lang="en-US" sz="1600" dirty="0">
                <a:latin typeface="Helvetica"/>
                <a:cs typeface="Helvetica"/>
              </a:rPr>
              <a:t>, S. R. (2003). The phonetics and phonology of </a:t>
            </a:r>
            <a:r>
              <a:rPr lang="en-US" sz="1600" dirty="0" err="1">
                <a:latin typeface="Helvetica"/>
                <a:cs typeface="Helvetica"/>
              </a:rPr>
              <a:t>retroflexes</a:t>
            </a:r>
            <a:r>
              <a:rPr lang="en-US" sz="1600" dirty="0">
                <a:latin typeface="Helvetica"/>
                <a:cs typeface="Helvetica"/>
              </a:rPr>
              <a:t>. PhD thesis, Utrecht University</a:t>
            </a:r>
            <a:r>
              <a:rPr lang="en-US" sz="1600" dirty="0" smtClean="0">
                <a:latin typeface="Helvetica"/>
                <a:cs typeface="Helvetica"/>
              </a:rPr>
              <a:t>.</a:t>
            </a:r>
          </a:p>
          <a:p>
            <a:pPr marL="363538" indent="-363538">
              <a:lnSpc>
                <a:spcPct val="110000"/>
              </a:lnSpc>
              <a:spcBef>
                <a:spcPts val="0"/>
              </a:spcBef>
              <a:buNone/>
            </a:pPr>
            <a:r>
              <a:rPr lang="en-US" sz="1600" dirty="0" smtClean="0">
                <a:latin typeface="Helvetica"/>
                <a:cs typeface="Helvetica"/>
              </a:rPr>
              <a:t>Keating, P. (1991). Coronal places of articulation. In </a:t>
            </a:r>
            <a:r>
              <a:rPr lang="en-US" sz="1600" i="1" dirty="0" smtClean="0">
                <a:latin typeface="Helvetica"/>
                <a:cs typeface="Helvetica"/>
              </a:rPr>
              <a:t>Phonetics and Phonology: the Special Status of Coronals, Internal and External Evidence</a:t>
            </a:r>
            <a:r>
              <a:rPr lang="en-US" sz="1600" dirty="0" smtClean="0">
                <a:latin typeface="Helvetica"/>
                <a:cs typeface="Helvetica"/>
              </a:rPr>
              <a:t> 29-48.</a:t>
            </a:r>
          </a:p>
          <a:p>
            <a:pPr marL="363538" indent="-363538">
              <a:lnSpc>
                <a:spcPct val="110000"/>
              </a:lnSpc>
              <a:spcBef>
                <a:spcPts val="0"/>
              </a:spcBef>
              <a:buNone/>
            </a:pPr>
            <a:r>
              <a:rPr lang="en-US" sz="1600" dirty="0" err="1" smtClean="0">
                <a:latin typeface="Helvetica"/>
                <a:cs typeface="Helvetica"/>
              </a:rPr>
              <a:t>Kochetov</a:t>
            </a:r>
            <a:r>
              <a:rPr lang="en-US" sz="1600" dirty="0">
                <a:latin typeface="Helvetica"/>
                <a:cs typeface="Helvetica"/>
              </a:rPr>
              <a:t>, A., </a:t>
            </a:r>
            <a:r>
              <a:rPr lang="en-US" sz="1600" dirty="0" err="1">
                <a:latin typeface="Helvetica"/>
                <a:cs typeface="Helvetica"/>
              </a:rPr>
              <a:t>Sreedevi</a:t>
            </a:r>
            <a:r>
              <a:rPr lang="en-US" sz="1600" dirty="0">
                <a:latin typeface="Helvetica"/>
                <a:cs typeface="Helvetica"/>
              </a:rPr>
              <a:t>, N., </a:t>
            </a:r>
            <a:r>
              <a:rPr lang="en-US" sz="1600" dirty="0" err="1">
                <a:latin typeface="Helvetica"/>
                <a:cs typeface="Helvetica"/>
              </a:rPr>
              <a:t>Manjula</a:t>
            </a:r>
            <a:r>
              <a:rPr lang="en-US" sz="1600" dirty="0">
                <a:latin typeface="Helvetica"/>
                <a:cs typeface="Helvetica"/>
              </a:rPr>
              <a:t>, R., and </a:t>
            </a:r>
            <a:r>
              <a:rPr lang="en-US" sz="1600" dirty="0" err="1">
                <a:latin typeface="Helvetica"/>
                <a:cs typeface="Helvetica"/>
              </a:rPr>
              <a:t>Kasim</a:t>
            </a:r>
            <a:r>
              <a:rPr lang="en-US" sz="1600" dirty="0">
                <a:latin typeface="Helvetica"/>
                <a:cs typeface="Helvetica"/>
              </a:rPr>
              <a:t>, M. </a:t>
            </a:r>
            <a:r>
              <a:rPr lang="en-US" sz="1600" dirty="0" smtClean="0">
                <a:latin typeface="Helvetica"/>
                <a:cs typeface="Helvetica"/>
              </a:rPr>
              <a:t>(2012)</a:t>
            </a:r>
            <a:r>
              <a:rPr lang="en-US" sz="1600" dirty="0">
                <a:latin typeface="Helvetica"/>
                <a:cs typeface="Helvetica"/>
              </a:rPr>
              <a:t>. A pilot ultrasound study of Kannada lingual articulations. </a:t>
            </a:r>
            <a:r>
              <a:rPr lang="en-US" sz="1600" i="1" dirty="0">
                <a:latin typeface="Helvetica"/>
                <a:cs typeface="Helvetica"/>
              </a:rPr>
              <a:t>Journal of Indian Speech and Hearing </a:t>
            </a:r>
            <a:r>
              <a:rPr lang="en-US" sz="1600" i="1" dirty="0" smtClean="0">
                <a:latin typeface="Helvetica"/>
                <a:cs typeface="Helvetica"/>
              </a:rPr>
              <a:t>Association </a:t>
            </a:r>
            <a:r>
              <a:rPr lang="en-US" sz="1600" dirty="0" smtClean="0">
                <a:latin typeface="Helvetica"/>
                <a:cs typeface="Helvetica"/>
              </a:rPr>
              <a:t>26:38</a:t>
            </a:r>
            <a:r>
              <a:rPr lang="en-US" sz="1600" dirty="0">
                <a:latin typeface="Helvetica"/>
                <a:cs typeface="Helvetica"/>
              </a:rPr>
              <a:t>–</a:t>
            </a:r>
            <a:r>
              <a:rPr lang="en-US" sz="1600" dirty="0" smtClean="0">
                <a:latin typeface="Helvetica"/>
                <a:cs typeface="Helvetica"/>
              </a:rPr>
              <a:t>49.</a:t>
            </a:r>
          </a:p>
          <a:p>
            <a:pPr marL="363538" indent="-363538">
              <a:lnSpc>
                <a:spcPct val="110000"/>
              </a:lnSpc>
              <a:spcBef>
                <a:spcPts val="0"/>
              </a:spcBef>
              <a:buNone/>
            </a:pPr>
            <a:r>
              <a:rPr lang="en-US" sz="1600" dirty="0" err="1" smtClean="0">
                <a:latin typeface="Helvetica"/>
                <a:cs typeface="Helvetica"/>
              </a:rPr>
              <a:t>Ladefoged</a:t>
            </a:r>
            <a:r>
              <a:rPr lang="en-US" sz="1600" dirty="0" smtClean="0">
                <a:latin typeface="Helvetica"/>
                <a:cs typeface="Helvetica"/>
              </a:rPr>
              <a:t>, P. and </a:t>
            </a:r>
            <a:r>
              <a:rPr lang="en-US" sz="1600" dirty="0" err="1" smtClean="0">
                <a:latin typeface="Helvetica"/>
                <a:cs typeface="Helvetica"/>
              </a:rPr>
              <a:t>Maddieson</a:t>
            </a:r>
            <a:r>
              <a:rPr lang="en-US" sz="1600" dirty="0" smtClean="0">
                <a:latin typeface="Helvetica"/>
                <a:cs typeface="Helvetica"/>
              </a:rPr>
              <a:t> I. (1996). Some of the Sounds of the World’s Languages. </a:t>
            </a:r>
            <a:r>
              <a:rPr lang="en-US" sz="1600" i="1" dirty="0" smtClean="0">
                <a:latin typeface="Helvetica"/>
                <a:cs typeface="Helvetica"/>
              </a:rPr>
              <a:t>UCLA Working Papers in Phonetics 64</a:t>
            </a:r>
            <a:r>
              <a:rPr lang="en-US" sz="1600" dirty="0" smtClean="0">
                <a:latin typeface="Helvetica"/>
                <a:cs typeface="Helvetica"/>
              </a:rPr>
              <a:t>.</a:t>
            </a:r>
            <a:endParaRPr lang="en-US" sz="1600" dirty="0">
              <a:latin typeface="Helvetica"/>
              <a:cs typeface="Helvetica"/>
            </a:endParaRPr>
          </a:p>
          <a:p>
            <a:pPr marL="363538" indent="-363538">
              <a:lnSpc>
                <a:spcPct val="110000"/>
              </a:lnSpc>
              <a:spcBef>
                <a:spcPts val="0"/>
              </a:spcBef>
              <a:buNone/>
            </a:pPr>
            <a:r>
              <a:rPr lang="en-US" sz="1600" dirty="0">
                <a:latin typeface="Helvetica"/>
                <a:cs typeface="Helvetica"/>
              </a:rPr>
              <a:t>Proctor, M., </a:t>
            </a:r>
            <a:r>
              <a:rPr lang="en-US" sz="1600" dirty="0" err="1">
                <a:latin typeface="Helvetica"/>
                <a:cs typeface="Helvetica"/>
              </a:rPr>
              <a:t>Bundgaard</a:t>
            </a:r>
            <a:r>
              <a:rPr lang="en-US" sz="1600" dirty="0">
                <a:latin typeface="Helvetica"/>
                <a:cs typeface="Helvetica"/>
              </a:rPr>
              <a:t>-Nielsen, R. L., Best, C., Goldstein, L., </a:t>
            </a:r>
            <a:r>
              <a:rPr lang="en-US" sz="1600" dirty="0" err="1">
                <a:latin typeface="Helvetica"/>
                <a:cs typeface="Helvetica"/>
              </a:rPr>
              <a:t>Kroos</a:t>
            </a:r>
            <a:r>
              <a:rPr lang="en-US" sz="1600" dirty="0">
                <a:latin typeface="Helvetica"/>
                <a:cs typeface="Helvetica"/>
              </a:rPr>
              <a:t>, C., and Harvey, M. (2010). Articulatory </a:t>
            </a:r>
            <a:r>
              <a:rPr lang="en-US" sz="1600" dirty="0" err="1">
                <a:latin typeface="Helvetica"/>
                <a:cs typeface="Helvetica"/>
              </a:rPr>
              <a:t>modelling</a:t>
            </a:r>
            <a:r>
              <a:rPr lang="en-US" sz="1600" dirty="0">
                <a:latin typeface="Helvetica"/>
                <a:cs typeface="Helvetica"/>
              </a:rPr>
              <a:t> of coronal stop contrasts in </a:t>
            </a:r>
            <a:r>
              <a:rPr lang="en-US" sz="1600" dirty="0" err="1">
                <a:latin typeface="Helvetica"/>
                <a:cs typeface="Helvetica"/>
              </a:rPr>
              <a:t>Wubuy</a:t>
            </a:r>
            <a:r>
              <a:rPr lang="en-US" sz="1600" dirty="0">
                <a:latin typeface="Helvetica"/>
                <a:cs typeface="Helvetica"/>
              </a:rPr>
              <a:t>. In </a:t>
            </a:r>
            <a:r>
              <a:rPr lang="en-US" sz="1600" i="1" dirty="0">
                <a:latin typeface="Helvetica"/>
                <a:cs typeface="Helvetica"/>
              </a:rPr>
              <a:t>Proceedings of the 13th Australasian International Conference on Speech Science and Technology</a:t>
            </a:r>
            <a:r>
              <a:rPr lang="en-US" sz="1600" dirty="0">
                <a:latin typeface="Helvetica"/>
                <a:cs typeface="Helvetica"/>
              </a:rPr>
              <a:t>, 90–93.</a:t>
            </a:r>
          </a:p>
          <a:p>
            <a:pPr marL="363538" indent="-363538">
              <a:lnSpc>
                <a:spcPct val="110000"/>
              </a:lnSpc>
              <a:spcBef>
                <a:spcPts val="0"/>
              </a:spcBef>
              <a:buNone/>
            </a:pPr>
            <a:r>
              <a:rPr lang="en-US" sz="1600" dirty="0" err="1">
                <a:latin typeface="Helvetica"/>
                <a:cs typeface="Helvetica"/>
              </a:rPr>
              <a:t>Tabain</a:t>
            </a:r>
            <a:r>
              <a:rPr lang="en-US" sz="1600" dirty="0">
                <a:latin typeface="Helvetica"/>
                <a:cs typeface="Helvetica"/>
              </a:rPr>
              <a:t>, M. (2009). An EPG study of the alveolar vs. retroflex apical contrast in Central </a:t>
            </a:r>
            <a:r>
              <a:rPr lang="en-US" sz="1600" dirty="0" err="1">
                <a:latin typeface="Helvetica"/>
                <a:cs typeface="Helvetica"/>
              </a:rPr>
              <a:t>Arrernte</a:t>
            </a:r>
            <a:r>
              <a:rPr lang="en-US" sz="1600" dirty="0">
                <a:latin typeface="Helvetica"/>
                <a:cs typeface="Helvetica"/>
              </a:rPr>
              <a:t>. </a:t>
            </a:r>
            <a:r>
              <a:rPr lang="en-US" sz="1600" i="1" dirty="0">
                <a:latin typeface="Helvetica"/>
                <a:cs typeface="Helvetica"/>
              </a:rPr>
              <a:t>Journal of Phonetics</a:t>
            </a:r>
            <a:r>
              <a:rPr lang="en-US" sz="1600" dirty="0">
                <a:latin typeface="Helvetica"/>
                <a:cs typeface="Helvetica"/>
              </a:rPr>
              <a:t>, 37(4):486–501</a:t>
            </a:r>
            <a:r>
              <a:rPr lang="en-US" sz="1600" dirty="0" smtClean="0">
                <a:latin typeface="Helvetica"/>
                <a:cs typeface="Helvetica"/>
              </a:rPr>
              <a:t>.</a:t>
            </a:r>
            <a:endParaRPr lang="en-US" sz="1600" dirty="0">
              <a:latin typeface="Helvetica"/>
              <a:cs typeface="Helvetica"/>
            </a:endParaRPr>
          </a:p>
        </p:txBody>
      </p:sp>
    </p:spTree>
    <p:extLst>
      <p:ext uri="{BB962C8B-B14F-4D97-AF65-F5344CB8AC3E}">
        <p14:creationId xmlns:p14="http://schemas.microsoft.com/office/powerpoint/2010/main" val="25253754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Stimulus items</a:t>
            </a:r>
            <a:endParaRPr lang="en-US" dirty="0">
              <a:latin typeface="Helvetica"/>
              <a:cs typeface="Helvetic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902657"/>
              </p:ext>
            </p:extLst>
          </p:nvPr>
        </p:nvGraphicFramePr>
        <p:xfrm>
          <a:off x="2771800" y="2348880"/>
          <a:ext cx="5542383" cy="3657600"/>
        </p:xfrm>
        <a:graphic>
          <a:graphicData uri="http://schemas.openxmlformats.org/drawingml/2006/table">
            <a:tbl>
              <a:tblPr firstRow="1" bandRow="1">
                <a:tableStyleId>{C083E6E3-FA7D-4D7B-A595-EF9225AFEA82}</a:tableStyleId>
              </a:tblPr>
              <a:tblGrid>
                <a:gridCol w="1847461"/>
                <a:gridCol w="1847461"/>
                <a:gridCol w="1847461"/>
              </a:tblGrid>
              <a:tr h="353603">
                <a:tc rowSpan="3">
                  <a:txBody>
                    <a:bodyPr/>
                    <a:lstStyle/>
                    <a:p>
                      <a:r>
                        <a:rPr lang="en-US" b="0" dirty="0" smtClean="0">
                          <a:latin typeface="Helvetica"/>
                          <a:cs typeface="Helvetica"/>
                        </a:rPr>
                        <a:t>alveolar</a:t>
                      </a:r>
                      <a:endParaRPr lang="en-US" b="0" dirty="0">
                        <a:latin typeface="Helvetica"/>
                        <a:cs typeface="Helvetic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atake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a.ʽta.kə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ateke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a.ʽtə.kə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atenganenye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a.ʽtə.ŋa.nə.ɲə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3603">
                <a:tc rowSpan="3">
                  <a:txBody>
                    <a:bodyPr/>
                    <a:lstStyle/>
                    <a:p>
                      <a:r>
                        <a:rPr lang="en-US" b="0" dirty="0" smtClean="0">
                          <a:latin typeface="Helvetica"/>
                          <a:cs typeface="Helvetica"/>
                        </a:rPr>
                        <a:t>dental</a:t>
                      </a:r>
                      <a:endParaRPr lang="en-US" b="0" dirty="0">
                        <a:latin typeface="Helvetica"/>
                        <a:cs typeface="Helvetic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athenganenye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a.ʽt̪ə.ŋa.nə.ɲə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athenge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a.ʽt̪ə.ŋə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athepe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a.ʽt̪ə.pə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3603">
                <a:tc rowSpan="2">
                  <a:txBody>
                    <a:bodyPr/>
                    <a:lstStyle/>
                    <a:p>
                      <a:r>
                        <a:rPr lang="en-US" b="0" dirty="0" smtClean="0">
                          <a:latin typeface="Helvetica"/>
                          <a:cs typeface="Helvetica"/>
                        </a:rPr>
                        <a:t>palatal</a:t>
                      </a:r>
                      <a:endParaRPr lang="en-US" b="0" dirty="0">
                        <a:latin typeface="Helvetica"/>
                        <a:cs typeface="Helvetic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atyemeye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a.ʽcə.mi.jə</a:t>
                      </a:r>
                      <a:endParaRPr lang="en-US" b="0" dirty="0">
                        <a:solidFill>
                          <a:srgbClr val="FF0000"/>
                        </a:solidFill>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atyepe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a.ʽcə.pə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3603">
                <a:tc rowSpan="2">
                  <a:txBody>
                    <a:bodyPr/>
                    <a:lstStyle/>
                    <a:p>
                      <a:r>
                        <a:rPr lang="en-US" b="0" dirty="0" smtClean="0">
                          <a:latin typeface="Helvetica"/>
                          <a:cs typeface="Helvetica"/>
                        </a:rPr>
                        <a:t>retroflex</a:t>
                      </a:r>
                      <a:endParaRPr lang="en-US" b="0" dirty="0">
                        <a:latin typeface="Helvetica"/>
                        <a:cs typeface="Helvetic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artenganenye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b="0" dirty="0" err="1" smtClean="0">
                          <a:latin typeface="Helvetica"/>
                          <a:cs typeface="Helvetica"/>
                        </a:rPr>
                        <a:t>a.ʽʈə.ŋa.nə.ɲə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53603">
                <a:tc vMerge="1">
                  <a:txBody>
                    <a:bodyPr/>
                    <a:lstStyle/>
                    <a:p>
                      <a:endParaRPr lang="en-US" dirty="0"/>
                    </a:p>
                  </a:txBody>
                  <a:tcPr/>
                </a:tc>
                <a:tc>
                  <a:txBody>
                    <a:bodyPr/>
                    <a:lstStyle/>
                    <a:p>
                      <a:r>
                        <a:rPr lang="en-US" b="0" dirty="0" err="1" smtClean="0">
                          <a:latin typeface="Helvetica"/>
                          <a:cs typeface="Helvetica"/>
                        </a:rPr>
                        <a:t>artepe</a:t>
                      </a:r>
                      <a:endParaRPr lang="en-US" b="0" dirty="0">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0" dirty="0" err="1" smtClean="0">
                          <a:latin typeface="Helvetica"/>
                          <a:cs typeface="Helvetica"/>
                        </a:rPr>
                        <a:t>a.ʽʈə.pə</a:t>
                      </a:r>
                      <a:endParaRPr lang="en-US" b="0" dirty="0">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865665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Stimulus slide example</a:t>
            </a:r>
            <a:endParaRPr lang="en-US" dirty="0">
              <a:latin typeface="Helvetica"/>
              <a:cs typeface="Helvetica"/>
            </a:endParaRPr>
          </a:p>
        </p:txBody>
      </p:sp>
      <p:pic>
        <p:nvPicPr>
          <p:cNvPr id="7" name="athenge.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085184"/>
            <a:ext cx="812800" cy="812800"/>
          </a:xfrm>
          <a:prstGeom prst="rect">
            <a:avLst/>
          </a:prstGeom>
        </p:spPr>
      </p:pic>
      <p:pic>
        <p:nvPicPr>
          <p:cNvPr id="11" name="Picture 10"/>
          <p:cNvPicPr>
            <a:picLocks noChangeAspect="1"/>
          </p:cNvPicPr>
          <p:nvPr/>
        </p:nvPicPr>
        <p:blipFill>
          <a:blip r:embed="rId5"/>
          <a:stretch>
            <a:fillRect/>
          </a:stretch>
        </p:blipFill>
        <p:spPr>
          <a:xfrm>
            <a:off x="2195736" y="1196752"/>
            <a:ext cx="4816503" cy="4404836"/>
          </a:xfrm>
          <a:prstGeom prst="rect">
            <a:avLst/>
          </a:prstGeom>
        </p:spPr>
      </p:pic>
      <p:sp>
        <p:nvSpPr>
          <p:cNvPr id="6" name="Subtitle 2"/>
          <p:cNvSpPr txBox="1">
            <a:spLocks/>
          </p:cNvSpPr>
          <p:nvPr/>
        </p:nvSpPr>
        <p:spPr bwMode="auto">
          <a:xfrm>
            <a:off x="2987824" y="5229200"/>
            <a:ext cx="3488432" cy="7976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4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a:solidFill>
                  <a:schemeClr val="tx1"/>
                </a:solidFill>
                <a:latin typeface="Arial"/>
                <a:ea typeface="+mn-ea"/>
                <a:cs typeface="Arial"/>
              </a:defRPr>
            </a:lvl4pPr>
            <a:lvl5pPr marL="2057400" indent="-228600" algn="l" rtl="0" eaLnBrk="0" fontAlgn="base" hangingPunct="0">
              <a:spcBef>
                <a:spcPct val="20000"/>
              </a:spcBef>
              <a:spcAft>
                <a:spcPct val="0"/>
              </a:spcAft>
              <a:defRPr sz="1600">
                <a:solidFill>
                  <a:schemeClr val="tx1"/>
                </a:solidFill>
                <a:latin typeface="Arial"/>
                <a:ea typeface="+mn-ea"/>
                <a:cs typeface="Arial"/>
              </a:defRPr>
            </a:lvl5pPr>
            <a:lvl6pPr marL="2514600" indent="-228600" algn="l" rtl="0" fontAlgn="base">
              <a:spcBef>
                <a:spcPct val="20000"/>
              </a:spcBef>
              <a:spcAft>
                <a:spcPct val="0"/>
              </a:spcAft>
              <a:defRPr sz="1600">
                <a:solidFill>
                  <a:schemeClr val="tx1"/>
                </a:solidFill>
                <a:latin typeface="+mn-lt"/>
                <a:ea typeface="+mn-ea"/>
              </a:defRPr>
            </a:lvl6pPr>
            <a:lvl7pPr marL="2971800" indent="-228600" algn="l" rtl="0" fontAlgn="base">
              <a:spcBef>
                <a:spcPct val="20000"/>
              </a:spcBef>
              <a:spcAft>
                <a:spcPct val="0"/>
              </a:spcAft>
              <a:defRPr sz="1600">
                <a:solidFill>
                  <a:schemeClr val="tx1"/>
                </a:solidFill>
                <a:latin typeface="+mn-lt"/>
                <a:ea typeface="+mn-ea"/>
              </a:defRPr>
            </a:lvl7pPr>
            <a:lvl8pPr marL="3429000" indent="-228600" algn="l" rtl="0" fontAlgn="base">
              <a:spcBef>
                <a:spcPct val="20000"/>
              </a:spcBef>
              <a:spcAft>
                <a:spcPct val="0"/>
              </a:spcAft>
              <a:defRPr sz="1600">
                <a:solidFill>
                  <a:schemeClr val="tx1"/>
                </a:solidFill>
                <a:latin typeface="+mn-lt"/>
                <a:ea typeface="+mn-ea"/>
              </a:defRPr>
            </a:lvl8pPr>
            <a:lvl9pPr marL="3886200" indent="-228600" algn="l" rtl="0" fontAlgn="base">
              <a:spcBef>
                <a:spcPct val="20000"/>
              </a:spcBef>
              <a:spcAft>
                <a:spcPct val="0"/>
              </a:spcAft>
              <a:defRPr sz="1600">
                <a:solidFill>
                  <a:schemeClr val="tx1"/>
                </a:solidFill>
                <a:latin typeface="+mn-lt"/>
                <a:ea typeface="+mn-ea"/>
              </a:defRPr>
            </a:lvl9pPr>
          </a:lstStyle>
          <a:p>
            <a:pPr marL="0" indent="0" algn="ctr">
              <a:buNone/>
            </a:pPr>
            <a:r>
              <a:rPr lang="en-AU" sz="4000" b="1" dirty="0" err="1" smtClean="0">
                <a:solidFill>
                  <a:schemeClr val="tx1">
                    <a:lumMod val="95000"/>
                    <a:lumOff val="5000"/>
                  </a:schemeClr>
                </a:solidFill>
              </a:rPr>
              <a:t>athenge</a:t>
            </a:r>
            <a:endParaRPr lang="en-US" sz="4000" b="1" dirty="0">
              <a:solidFill>
                <a:schemeClr val="tx1">
                  <a:lumMod val="95000"/>
                  <a:lumOff val="5000"/>
                </a:schemeClr>
              </a:solidFill>
            </a:endParaRPr>
          </a:p>
        </p:txBody>
      </p:sp>
    </p:spTree>
    <p:extLst>
      <p:ext uri="{BB962C8B-B14F-4D97-AF65-F5344CB8AC3E}">
        <p14:creationId xmlns:p14="http://schemas.microsoft.com/office/powerpoint/2010/main" val="34053619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p:txBody>
          <a:bodyPr/>
          <a:lstStyle/>
          <a:p>
            <a:r>
              <a:rPr lang="en-US" dirty="0" smtClean="0">
                <a:latin typeface="Helvetica"/>
                <a:cs typeface="Helvetica"/>
              </a:rPr>
              <a:t>What </a:t>
            </a:r>
            <a:r>
              <a:rPr lang="en-US" dirty="0">
                <a:latin typeface="Helvetica"/>
                <a:cs typeface="Helvetica"/>
              </a:rPr>
              <a:t>are the tongue body correlates of these coronal stops</a:t>
            </a:r>
            <a:r>
              <a:rPr lang="en-US" dirty="0" smtClean="0">
                <a:latin typeface="Helvetica"/>
                <a:cs typeface="Helvetica"/>
              </a:rPr>
              <a:t>?</a:t>
            </a:r>
          </a:p>
          <a:p>
            <a:endParaRPr lang="en-US" dirty="0">
              <a:latin typeface="Helvetica"/>
              <a:cs typeface="Helvetica"/>
            </a:endParaRPr>
          </a:p>
          <a:p>
            <a:r>
              <a:rPr lang="en-US" dirty="0">
                <a:latin typeface="Helvetica"/>
                <a:cs typeface="Helvetica"/>
              </a:rPr>
              <a:t>Can these stops be distinguished from one another by </a:t>
            </a:r>
            <a:r>
              <a:rPr lang="en-US" dirty="0" smtClean="0">
                <a:latin typeface="Helvetica"/>
                <a:cs typeface="Helvetica"/>
              </a:rPr>
              <a:t>tongue body posture alone? </a:t>
            </a:r>
            <a:endParaRPr lang="en-US" dirty="0">
              <a:latin typeface="Helvetica"/>
              <a:cs typeface="Helvetica"/>
            </a:endParaRPr>
          </a:p>
          <a:p>
            <a:endParaRPr lang="en-US" dirty="0"/>
          </a:p>
        </p:txBody>
      </p:sp>
    </p:spTree>
    <p:extLst>
      <p:ext uri="{BB962C8B-B14F-4D97-AF65-F5344CB8AC3E}">
        <p14:creationId xmlns:p14="http://schemas.microsoft.com/office/powerpoint/2010/main" val="11163973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stimuli &amp; participants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Target stimuli: 2-4 syllable </a:t>
            </a:r>
            <a:r>
              <a:rPr lang="en-US" dirty="0" err="1" smtClean="0">
                <a:latin typeface="Helvetica"/>
                <a:cs typeface="Helvetica"/>
              </a:rPr>
              <a:t>Kaytetye</a:t>
            </a:r>
            <a:r>
              <a:rPr lang="en-US" dirty="0" smtClean="0">
                <a:latin typeface="Helvetica"/>
                <a:cs typeface="Helvetica"/>
              </a:rPr>
              <a:t> words with /#</a:t>
            </a:r>
            <a:r>
              <a:rPr lang="en-US" dirty="0" err="1" smtClean="0">
                <a:latin typeface="Helvetica"/>
                <a:cs typeface="Helvetica"/>
              </a:rPr>
              <a:t>a.CV</a:t>
            </a:r>
            <a:r>
              <a:rPr lang="en-US" dirty="0" smtClean="0">
                <a:latin typeface="Helvetica"/>
                <a:cs typeface="Helvetica"/>
              </a:rPr>
              <a:t>/, where C is</a:t>
            </a:r>
          </a:p>
          <a:p>
            <a:pPr lvl="1"/>
            <a:r>
              <a:rPr lang="en-US" dirty="0" smtClean="0">
                <a:latin typeface="Helvetica"/>
                <a:cs typeface="Helvetica"/>
              </a:rPr>
              <a:t>a stop {/t/, /</a:t>
            </a:r>
            <a:r>
              <a:rPr lang="en-US" dirty="0" err="1" smtClean="0">
                <a:latin typeface="Helvetica"/>
                <a:cs typeface="Helvetica"/>
              </a:rPr>
              <a:t>ʈ</a:t>
            </a:r>
            <a:r>
              <a:rPr lang="en-US" dirty="0" smtClean="0">
                <a:latin typeface="Helvetica"/>
                <a:cs typeface="Helvetica"/>
              </a:rPr>
              <a:t>/, /t̪/, c}</a:t>
            </a:r>
            <a:endParaRPr lang="en-US" dirty="0" smtClean="0">
              <a:solidFill>
                <a:srgbClr val="FF0000"/>
              </a:solidFill>
              <a:latin typeface="Helvetica"/>
              <a:cs typeface="Helvetica"/>
            </a:endParaRPr>
          </a:p>
          <a:p>
            <a:pPr lvl="1"/>
            <a:r>
              <a:rPr lang="en-US" dirty="0" smtClean="0">
                <a:solidFill>
                  <a:srgbClr val="000000"/>
                </a:solidFill>
                <a:latin typeface="Helvetica"/>
                <a:cs typeface="Helvetica"/>
              </a:rPr>
              <a:t>V is either /</a:t>
            </a:r>
            <a:r>
              <a:rPr lang="en-US" dirty="0" err="1" smtClean="0">
                <a:solidFill>
                  <a:srgbClr val="000000"/>
                </a:solidFill>
                <a:latin typeface="Helvetica"/>
                <a:cs typeface="Helvetica"/>
              </a:rPr>
              <a:t>ə</a:t>
            </a:r>
            <a:r>
              <a:rPr lang="en-US" dirty="0" smtClean="0">
                <a:solidFill>
                  <a:srgbClr val="000000"/>
                </a:solidFill>
                <a:latin typeface="Helvetica"/>
                <a:cs typeface="Helvetica"/>
              </a:rPr>
              <a:t>/ or /</a:t>
            </a:r>
            <a:r>
              <a:rPr lang="en-US" dirty="0">
                <a:solidFill>
                  <a:srgbClr val="000000"/>
                </a:solidFill>
                <a:latin typeface="Helvetica"/>
                <a:cs typeface="Helvetica"/>
              </a:rPr>
              <a:t>a</a:t>
            </a:r>
            <a:r>
              <a:rPr lang="en-US" dirty="0" smtClean="0">
                <a:solidFill>
                  <a:srgbClr val="000000"/>
                </a:solidFill>
                <a:latin typeface="Helvetica"/>
                <a:cs typeface="Helvetica"/>
              </a:rPr>
              <a:t>/</a:t>
            </a:r>
          </a:p>
          <a:p>
            <a:pPr lvl="1"/>
            <a:r>
              <a:rPr lang="en-US" dirty="0">
                <a:latin typeface="Helvetica"/>
                <a:cs typeface="Helvetica"/>
              </a:rPr>
              <a:t>at least 2</a:t>
            </a:r>
            <a:r>
              <a:rPr lang="en-US" dirty="0">
                <a:solidFill>
                  <a:srgbClr val="FF0000"/>
                </a:solidFill>
                <a:latin typeface="Helvetica"/>
                <a:cs typeface="Helvetica"/>
              </a:rPr>
              <a:t> </a:t>
            </a:r>
            <a:r>
              <a:rPr lang="en-US" dirty="0">
                <a:latin typeface="Helvetica"/>
                <a:cs typeface="Helvetica"/>
              </a:rPr>
              <a:t>words in each segmental </a:t>
            </a:r>
            <a:r>
              <a:rPr lang="en-US" dirty="0" smtClean="0">
                <a:latin typeface="Helvetica"/>
                <a:cs typeface="Helvetica"/>
              </a:rPr>
              <a:t>category</a:t>
            </a:r>
            <a:endParaRPr lang="en-US" dirty="0" smtClean="0">
              <a:solidFill>
                <a:srgbClr val="000000"/>
              </a:solidFill>
              <a:latin typeface="Helvetica"/>
              <a:cs typeface="Helvetica"/>
            </a:endParaRPr>
          </a:p>
          <a:p>
            <a:r>
              <a:rPr lang="en-US" dirty="0" smtClean="0">
                <a:latin typeface="Helvetica"/>
                <a:cs typeface="Helvetica"/>
              </a:rPr>
              <a:t>Participants: 7 female </a:t>
            </a:r>
            <a:r>
              <a:rPr lang="en-US" dirty="0" err="1" smtClean="0">
                <a:latin typeface="Helvetica"/>
                <a:cs typeface="Helvetica"/>
              </a:rPr>
              <a:t>Kaytetye</a:t>
            </a:r>
            <a:r>
              <a:rPr lang="en-US" dirty="0" smtClean="0">
                <a:latin typeface="Helvetica"/>
                <a:cs typeface="Helvetica"/>
              </a:rPr>
              <a:t> speakers</a:t>
            </a:r>
          </a:p>
          <a:p>
            <a:pPr lvl="1"/>
            <a:r>
              <a:rPr lang="en-US" dirty="0" smtClean="0">
                <a:latin typeface="Helvetica"/>
                <a:cs typeface="Helvetica"/>
              </a:rPr>
              <a:t>ages</a:t>
            </a:r>
            <a:r>
              <a:rPr lang="en-US" dirty="0" smtClean="0">
                <a:solidFill>
                  <a:srgbClr val="000000"/>
                </a:solidFill>
                <a:latin typeface="Helvetica"/>
                <a:cs typeface="Helvetica"/>
              </a:rPr>
              <a:t> 38-62</a:t>
            </a:r>
          </a:p>
          <a:p>
            <a:pPr lvl="1"/>
            <a:r>
              <a:rPr lang="en-US" dirty="0" smtClean="0">
                <a:latin typeface="Helvetica"/>
                <a:cs typeface="Helvetica"/>
              </a:rPr>
              <a:t>residents of </a:t>
            </a:r>
            <a:r>
              <a:rPr lang="en-US" dirty="0" err="1" smtClean="0">
                <a:latin typeface="Helvetica"/>
                <a:cs typeface="Helvetica"/>
              </a:rPr>
              <a:t>Stirling</a:t>
            </a:r>
            <a:r>
              <a:rPr lang="en-US" dirty="0" smtClean="0">
                <a:latin typeface="Helvetica"/>
                <a:cs typeface="Helvetica"/>
              </a:rPr>
              <a:t> and Neutral Junction, NT</a:t>
            </a:r>
          </a:p>
        </p:txBody>
      </p:sp>
    </p:spTree>
    <p:extLst>
      <p:ext uri="{BB962C8B-B14F-4D97-AF65-F5344CB8AC3E}">
        <p14:creationId xmlns:p14="http://schemas.microsoft.com/office/powerpoint/2010/main" val="1409288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procedure</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rPr>
              <a:t>Target words in carrier phrase</a:t>
            </a:r>
          </a:p>
          <a:p>
            <a:pPr lvl="1"/>
            <a:r>
              <a:rPr lang="en-US" dirty="0" smtClean="0">
                <a:latin typeface="Helvetica"/>
                <a:cs typeface="Helvetica"/>
              </a:rPr>
              <a:t>/</a:t>
            </a:r>
            <a:r>
              <a:rPr lang="en-US" dirty="0" err="1" smtClean="0">
                <a:latin typeface="Helvetica"/>
                <a:cs typeface="Helvetica"/>
              </a:rPr>
              <a:t>aŋgənəŋə</a:t>
            </a:r>
            <a:r>
              <a:rPr lang="en-US" dirty="0" smtClean="0">
                <a:latin typeface="Helvetica"/>
                <a:cs typeface="Helvetica"/>
              </a:rPr>
              <a:t> ____/		</a:t>
            </a:r>
            <a:r>
              <a:rPr lang="en-US" i="1" dirty="0" smtClean="0">
                <a:latin typeface="Helvetica"/>
                <a:cs typeface="Helvetica"/>
              </a:rPr>
              <a:t>“Say _____!”</a:t>
            </a:r>
            <a:endParaRPr lang="en-US" dirty="0" smtClean="0">
              <a:latin typeface="Helvetica"/>
              <a:cs typeface="Helvetica"/>
            </a:endParaRPr>
          </a:p>
          <a:p>
            <a:r>
              <a:rPr lang="en-US" dirty="0" smtClean="0">
                <a:latin typeface="Helvetica"/>
                <a:cs typeface="Helvetica"/>
              </a:rPr>
              <a:t>Elicited imitation</a:t>
            </a:r>
          </a:p>
          <a:p>
            <a:pPr lvl="1"/>
            <a:r>
              <a:rPr lang="en-US" dirty="0" smtClean="0">
                <a:latin typeface="Helvetica"/>
                <a:cs typeface="Helvetica"/>
              </a:rPr>
              <a:t>prerecorded audio of female </a:t>
            </a:r>
            <a:r>
              <a:rPr lang="en-US" dirty="0" err="1" smtClean="0">
                <a:latin typeface="Helvetica"/>
                <a:cs typeface="Helvetica"/>
              </a:rPr>
              <a:t>Kaytetye</a:t>
            </a:r>
            <a:r>
              <a:rPr lang="en-US" dirty="0" smtClean="0">
                <a:latin typeface="Helvetica"/>
                <a:cs typeface="Helvetica"/>
              </a:rPr>
              <a:t> speaker</a:t>
            </a:r>
          </a:p>
          <a:p>
            <a:pPr lvl="1"/>
            <a:r>
              <a:rPr lang="en-US" dirty="0" smtClean="0">
                <a:latin typeface="Helvetica"/>
                <a:cs typeface="Helvetica"/>
              </a:rPr>
              <a:t>image of target word</a:t>
            </a:r>
          </a:p>
          <a:p>
            <a:pPr lvl="1"/>
            <a:r>
              <a:rPr lang="en-US" dirty="0" smtClean="0">
                <a:latin typeface="Helvetica"/>
                <a:cs typeface="Helvetica"/>
              </a:rPr>
              <a:t>participants asked to say each sentence twice</a:t>
            </a:r>
          </a:p>
          <a:p>
            <a:r>
              <a:rPr lang="en-US" dirty="0" smtClean="0">
                <a:latin typeface="Helvetica"/>
                <a:cs typeface="Helvetica"/>
              </a:rPr>
              <a:t>4-6 repetitions of each prompt</a:t>
            </a:r>
          </a:p>
          <a:p>
            <a:pPr lvl="1"/>
            <a:r>
              <a:rPr lang="en-US" dirty="0" smtClean="0">
                <a:latin typeface="Helvetica"/>
                <a:cs typeface="Helvetica"/>
              </a:rPr>
              <a:t>Total of 8-12 repetitions of each target item</a:t>
            </a:r>
            <a:endParaRPr lang="en-US" dirty="0">
              <a:latin typeface="Helvetica"/>
              <a:cs typeface="Helvetica"/>
            </a:endParaRPr>
          </a:p>
        </p:txBody>
      </p:sp>
    </p:spTree>
    <p:extLst>
      <p:ext uri="{BB962C8B-B14F-4D97-AF65-F5344CB8AC3E}">
        <p14:creationId xmlns:p14="http://schemas.microsoft.com/office/powerpoint/2010/main" val="16869590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a:t>
            </a:r>
            <a:br>
              <a:rPr lang="en-US" dirty="0" smtClean="0">
                <a:latin typeface="Helvetica"/>
                <a:cs typeface="Helvetica"/>
              </a:rPr>
            </a:br>
            <a:r>
              <a:rPr lang="en-US" dirty="0" smtClean="0">
                <a:latin typeface="Helvetica"/>
                <a:cs typeface="Helvetica"/>
              </a:rPr>
              <a:t>data collection</a:t>
            </a:r>
            <a:endParaRPr lang="en-US" dirty="0">
              <a:latin typeface="Helvetica"/>
              <a:cs typeface="Helvetica"/>
            </a:endParaRPr>
          </a:p>
        </p:txBody>
      </p:sp>
      <p:sp>
        <p:nvSpPr>
          <p:cNvPr id="3" name="Content Placeholder 2"/>
          <p:cNvSpPr>
            <a:spLocks noGrp="1"/>
          </p:cNvSpPr>
          <p:nvPr>
            <p:ph idx="1"/>
          </p:nvPr>
        </p:nvSpPr>
        <p:spPr>
          <a:xfrm>
            <a:off x="685800" y="1981200"/>
            <a:ext cx="3382144" cy="4114800"/>
          </a:xfrm>
        </p:spPr>
        <p:txBody>
          <a:bodyPr anchor="ctr"/>
          <a:lstStyle/>
          <a:p>
            <a:pPr marL="0" indent="0">
              <a:buNone/>
            </a:pPr>
            <a:r>
              <a:rPr lang="en-US" dirty="0" smtClean="0">
                <a:latin typeface="Helvetica"/>
                <a:cs typeface="Helvetica"/>
              </a:rPr>
              <a:t>Ultrasound </a:t>
            </a:r>
            <a:r>
              <a:rPr lang="en-US" dirty="0">
                <a:latin typeface="Helvetica"/>
                <a:cs typeface="Helvetica"/>
              </a:rPr>
              <a:t>video and audio captured via external </a:t>
            </a:r>
            <a:r>
              <a:rPr lang="en-US" dirty="0" smtClean="0">
                <a:latin typeface="Helvetica"/>
                <a:cs typeface="Helvetica"/>
              </a:rPr>
              <a:t>camcorder</a:t>
            </a:r>
          </a:p>
          <a:p>
            <a:r>
              <a:rPr lang="en-US" dirty="0" smtClean="0">
                <a:latin typeface="Helvetica"/>
                <a:cs typeface="Helvetica"/>
              </a:rPr>
              <a:t>29.97 </a:t>
            </a:r>
            <a:r>
              <a:rPr lang="en-US" dirty="0">
                <a:latin typeface="Helvetica"/>
                <a:cs typeface="Helvetica"/>
              </a:rPr>
              <a:t>fps (NTSC</a:t>
            </a:r>
            <a:r>
              <a:rPr lang="en-US" dirty="0" smtClean="0">
                <a:latin typeface="Helvetica"/>
                <a:cs typeface="Helvetica"/>
              </a:rPr>
              <a:t>)</a:t>
            </a:r>
            <a:endParaRPr lang="en-US" dirty="0">
              <a:latin typeface="Helvetica"/>
              <a:cs typeface="Helvetica"/>
            </a:endParaRPr>
          </a:p>
        </p:txBody>
      </p:sp>
      <p:pic>
        <p:nvPicPr>
          <p:cNvPr id="4" name="Picture 3"/>
          <p:cNvPicPr>
            <a:picLocks noChangeAspect="1"/>
          </p:cNvPicPr>
          <p:nvPr/>
        </p:nvPicPr>
        <p:blipFill>
          <a:blip r:embed="rId3"/>
          <a:stretch>
            <a:fillRect/>
          </a:stretch>
        </p:blipFill>
        <p:spPr>
          <a:xfrm>
            <a:off x="4211960" y="1988840"/>
            <a:ext cx="4800000" cy="3600000"/>
          </a:xfrm>
          <a:prstGeom prst="rect">
            <a:avLst/>
          </a:prstGeom>
        </p:spPr>
      </p:pic>
    </p:spTree>
    <p:extLst>
      <p:ext uri="{BB962C8B-B14F-4D97-AF65-F5344CB8AC3E}">
        <p14:creationId xmlns:p14="http://schemas.microsoft.com/office/powerpoint/2010/main" val="3802277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Methods: ultrasound</a:t>
            </a:r>
            <a:endParaRPr lang="en-US" dirty="0">
              <a:latin typeface="Helvetica"/>
              <a:cs typeface="Helvetica"/>
            </a:endParaRPr>
          </a:p>
        </p:txBody>
      </p:sp>
      <p:sp>
        <p:nvSpPr>
          <p:cNvPr id="3" name="Content Placeholder 2"/>
          <p:cNvSpPr>
            <a:spLocks noGrp="1"/>
          </p:cNvSpPr>
          <p:nvPr>
            <p:ph idx="1"/>
          </p:nvPr>
        </p:nvSpPr>
        <p:spPr>
          <a:xfrm>
            <a:off x="685800" y="1981200"/>
            <a:ext cx="3526160" cy="4114800"/>
          </a:xfrm>
        </p:spPr>
        <p:txBody>
          <a:bodyPr/>
          <a:lstStyle/>
          <a:p>
            <a:pPr marL="0" indent="0">
              <a:buNone/>
            </a:pPr>
            <a:r>
              <a:rPr lang="en-US" dirty="0">
                <a:latin typeface="Helvetica"/>
                <a:cs typeface="Helvetica"/>
              </a:rPr>
              <a:t>U</a:t>
            </a:r>
            <a:r>
              <a:rPr lang="en-US" dirty="0" smtClean="0">
                <a:latin typeface="Helvetica"/>
                <a:cs typeface="Helvetica"/>
              </a:rPr>
              <a:t>ltrasound probe under participants’ chin</a:t>
            </a:r>
          </a:p>
          <a:p>
            <a:r>
              <a:rPr lang="en-US" dirty="0" err="1" smtClean="0">
                <a:latin typeface="Helvetica"/>
                <a:cs typeface="Helvetica"/>
              </a:rPr>
              <a:t>midsagittal</a:t>
            </a:r>
            <a:r>
              <a:rPr lang="en-US" dirty="0" smtClean="0">
                <a:latin typeface="Helvetica"/>
                <a:cs typeface="Helvetica"/>
              </a:rPr>
              <a:t> view of oral cavity</a:t>
            </a:r>
          </a:p>
          <a:p>
            <a:r>
              <a:rPr lang="en-US" dirty="0" smtClean="0">
                <a:latin typeface="Helvetica"/>
                <a:cs typeface="Helvetica"/>
              </a:rPr>
              <a:t>probe held by experimenters</a:t>
            </a:r>
          </a:p>
        </p:txBody>
      </p:sp>
      <p:pic>
        <p:nvPicPr>
          <p:cNvPr id="6" name="Picture 5"/>
          <p:cNvPicPr>
            <a:picLocks noChangeAspect="1"/>
          </p:cNvPicPr>
          <p:nvPr/>
        </p:nvPicPr>
        <p:blipFill>
          <a:blip r:embed="rId3"/>
          <a:stretch>
            <a:fillRect/>
          </a:stretch>
        </p:blipFill>
        <p:spPr>
          <a:xfrm>
            <a:off x="4211960" y="1988840"/>
            <a:ext cx="4800000" cy="3600000"/>
          </a:xfrm>
          <a:prstGeom prst="rect">
            <a:avLst/>
          </a:prstGeom>
        </p:spPr>
      </p:pic>
    </p:spTree>
    <p:extLst>
      <p:ext uri="{BB962C8B-B14F-4D97-AF65-F5344CB8AC3E}">
        <p14:creationId xmlns:p14="http://schemas.microsoft.com/office/powerpoint/2010/main" val="23162697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Ultrasound example:</a:t>
            </a:r>
            <a:br>
              <a:rPr lang="en-US" dirty="0" smtClean="0">
                <a:latin typeface="Helvetica"/>
                <a:cs typeface="Helvetica"/>
              </a:rPr>
            </a:br>
            <a:r>
              <a:rPr lang="en-US" dirty="0" smtClean="0">
                <a:latin typeface="Helvetica"/>
                <a:cs typeface="Helvetica"/>
              </a:rPr>
              <a:t>t - </a:t>
            </a:r>
            <a:r>
              <a:rPr lang="en-US" dirty="0" err="1" smtClean="0">
                <a:latin typeface="Helvetica"/>
                <a:cs typeface="Helvetica"/>
              </a:rPr>
              <a:t>ateke</a:t>
            </a:r>
            <a:endParaRPr lang="en-US" dirty="0">
              <a:latin typeface="Helvetica"/>
              <a:cs typeface="Helvetica"/>
            </a:endParaRPr>
          </a:p>
        </p:txBody>
      </p:sp>
      <p:pic>
        <p:nvPicPr>
          <p:cNvPr id="5" name="KS-S02-AN_ateke_17_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8800" y="1981200"/>
            <a:ext cx="5486400" cy="4114800"/>
          </a:xfrm>
        </p:spPr>
      </p:pic>
    </p:spTree>
    <p:extLst>
      <p:ext uri="{BB962C8B-B14F-4D97-AF65-F5344CB8AC3E}">
        <p14:creationId xmlns:p14="http://schemas.microsoft.com/office/powerpoint/2010/main" val="7310901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50943">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a:ea typeface="ＭＳ Ｐゴシック"/>
        <a:cs typeface="ＭＳ Ｐゴシック"/>
      </a:majorFont>
      <a:minorFont>
        <a:latin typeface="Myriad Pro"/>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2336</TotalTime>
  <Words>3377</Words>
  <Application>Microsoft Macintosh PowerPoint</Application>
  <PresentationFormat>On-screen Show (4:3)</PresentationFormat>
  <Paragraphs>398</Paragraphs>
  <Slides>39</Slides>
  <Notes>28</Notes>
  <HiddenSlides>3</HiddenSlides>
  <MMClips>5</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Blank Presentation</vt:lpstr>
      <vt:lpstr>Tongue body correlates of the coronal contrast in Kaytetye: an ultrasound investigation </vt:lpstr>
      <vt:lpstr>Kaytetye</vt:lpstr>
      <vt:lpstr>Kaytetye:  coronal consonants</vt:lpstr>
      <vt:lpstr>Research Goals</vt:lpstr>
      <vt:lpstr>Methods:  stimuli &amp; participants</vt:lpstr>
      <vt:lpstr>Methods:  procedure</vt:lpstr>
      <vt:lpstr>Methods:  data collection</vt:lpstr>
      <vt:lpstr>Methods: ultrasound</vt:lpstr>
      <vt:lpstr>Ultrasound example: t - ateke</vt:lpstr>
      <vt:lpstr>Ultrasound example: t̪ - athenge</vt:lpstr>
      <vt:lpstr>Ultrasound example: ʈ - artepe</vt:lpstr>
      <vt:lpstr>Ultrasound example: c - atyepe</vt:lpstr>
      <vt:lpstr>Methods:  post-processing</vt:lpstr>
      <vt:lpstr>Methods:  post-processing</vt:lpstr>
      <vt:lpstr>Methods:  post-processing</vt:lpstr>
      <vt:lpstr>Methods:  post-processing</vt:lpstr>
      <vt:lpstr>Analysis:  ultrasound categorization</vt:lpstr>
      <vt:lpstr>Results:  variability and consistency</vt:lpstr>
      <vt:lpstr>Research Goals</vt:lpstr>
      <vt:lpstr>Results:  t (alveolar)</vt:lpstr>
      <vt:lpstr>Results:  t̪ (dental)</vt:lpstr>
      <vt:lpstr>Results:  c (palatal)</vt:lpstr>
      <vt:lpstr>Results:  ʈ (retroflex)</vt:lpstr>
      <vt:lpstr>Results:  ʈ (retroflex) alternate</vt:lpstr>
      <vt:lpstr>Retroflexes:  why more variable?</vt:lpstr>
      <vt:lpstr>Results:</vt:lpstr>
      <vt:lpstr>Research Goals</vt:lpstr>
      <vt:lpstr>Retroflexes: previous accounts</vt:lpstr>
      <vt:lpstr>Retroflexes:  conflicts with previous accounts</vt:lpstr>
      <vt:lpstr>Retroflexes:  conflicts with previous accounts</vt:lpstr>
      <vt:lpstr>Retroflexes:  uniting accounts</vt:lpstr>
      <vt:lpstr>Retroflexes:  uniting accounts</vt:lpstr>
      <vt:lpstr>Retroflexes:  uniting accounts</vt:lpstr>
      <vt:lpstr>Alveolars: conflicts?</vt:lpstr>
      <vt:lpstr>Future directions</vt:lpstr>
      <vt:lpstr>Acknowledgments</vt:lpstr>
      <vt:lpstr>References</vt:lpstr>
      <vt:lpstr>Stimulus items</vt:lpstr>
      <vt:lpstr>Stimulus slide example</vt:lpstr>
    </vt:vector>
  </TitlesOfParts>
  <Company>Kelly Garratt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heading text</dc:title>
  <dc:creator>Kelly Garratt</dc:creator>
  <cp:lastModifiedBy>Susan Lin</cp:lastModifiedBy>
  <cp:revision>129</cp:revision>
  <dcterms:created xsi:type="dcterms:W3CDTF">2009-09-02T05:37:14Z</dcterms:created>
  <dcterms:modified xsi:type="dcterms:W3CDTF">2013-10-02T10:21:45Z</dcterms:modified>
</cp:coreProperties>
</file>